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5" r:id="rId1"/>
    <p:sldMasterId id="2147483692" r:id="rId2"/>
  </p:sldMasterIdLst>
  <p:notesMasterIdLst>
    <p:notesMasterId r:id="rId33"/>
  </p:notesMasterIdLst>
  <p:handoutMasterIdLst>
    <p:handoutMasterId r:id="rId34"/>
  </p:handoutMasterIdLst>
  <p:sldIdLst>
    <p:sldId id="256" r:id="rId3"/>
    <p:sldId id="3079" r:id="rId4"/>
    <p:sldId id="3059" r:id="rId5"/>
    <p:sldId id="3066" r:id="rId6"/>
    <p:sldId id="1911" r:id="rId7"/>
    <p:sldId id="3060" r:id="rId8"/>
    <p:sldId id="3018" r:id="rId9"/>
    <p:sldId id="3062" r:id="rId10"/>
    <p:sldId id="3067" r:id="rId11"/>
    <p:sldId id="3048" r:id="rId12"/>
    <p:sldId id="1073" r:id="rId13"/>
    <p:sldId id="1025" r:id="rId14"/>
    <p:sldId id="3063" r:id="rId15"/>
    <p:sldId id="3068" r:id="rId16"/>
    <p:sldId id="3065" r:id="rId17"/>
    <p:sldId id="3064" r:id="rId18"/>
    <p:sldId id="3039" r:id="rId19"/>
    <p:sldId id="3047" r:id="rId20"/>
    <p:sldId id="3050" r:id="rId21"/>
    <p:sldId id="3082" r:id="rId22"/>
    <p:sldId id="3085" r:id="rId23"/>
    <p:sldId id="3071" r:id="rId24"/>
    <p:sldId id="3076" r:id="rId25"/>
    <p:sldId id="3077" r:id="rId26"/>
    <p:sldId id="3078" r:id="rId27"/>
    <p:sldId id="3069" r:id="rId28"/>
    <p:sldId id="3072" r:id="rId29"/>
    <p:sldId id="3073" r:id="rId30"/>
    <p:sldId id="3074" r:id="rId31"/>
    <p:sldId id="2963" r:id="rId32"/>
  </p:sldIdLst>
  <p:sldSz cx="18288000" cy="10287000"/>
  <p:notesSz cx="7010400" cy="9296400"/>
  <p:embeddedFontLs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  <p:embeddedFont>
      <p:font typeface="Work Sans" pitchFamily="2" charset="0"/>
      <p:regular r:id="rId43"/>
      <p:bold r:id="rId44"/>
      <p:italic r:id="rId45"/>
      <p:boldItalic r:id="rId46"/>
    </p:embeddedFont>
    <p:embeddedFont>
      <p:font typeface="Work Sans Light" pitchFamily="2" charset="0"/>
      <p:regular r:id="rId47"/>
      <p:italic r:id="rId48"/>
    </p:embeddedFont>
    <p:embeddedFont>
      <p:font typeface="Work Sans Medium" pitchFamily="2" charset="0"/>
      <p:regular r:id="rId49"/>
      <p:italic r:id="rId50"/>
    </p:embeddedFont>
    <p:embeddedFont>
      <p:font typeface="Work Sans SemiBold" pitchFamily="2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1B44B0-5685-8E67-1BE1-14C5C4BFB8D7}" name="Iklil Fatihah Binti. Kamal Redzuan" initials="IR" userId="S::fatihah.redzuan@perkeso.gov.my::49411240-d23c-413b-98a1-ff65ed0f92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C5"/>
    <a:srgbClr val="00B06F"/>
    <a:srgbClr val="00E4FF"/>
    <a:srgbClr val="3981C5"/>
    <a:srgbClr val="FFFFFF"/>
    <a:srgbClr val="AE4096"/>
    <a:srgbClr val="47B0FF"/>
    <a:srgbClr val="A02B93"/>
    <a:srgbClr val="C5E0B4"/>
    <a:srgbClr val="7A8B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D1A119-66BD-4A73-8CB7-8043978AE850}" v="3" dt="2026-07-03T08:39:35.861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54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3A605-8E33-4A0A-8B4D-5F90FC31BEA8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4E61F1-8493-4124-BE36-D51C7C572501}">
      <dgm:prSet phldrT="[Text]" phldr="0" custT="1"/>
      <dgm:spPr/>
      <dgm:t>
        <a:bodyPr/>
        <a:lstStyle/>
        <a:p>
          <a:pPr rtl="0"/>
          <a:r>
            <a:rPr lang="en-US" sz="2400" b="1" i="0">
              <a:latin typeface="Work Sans" pitchFamily="2" charset="77"/>
            </a:rPr>
            <a:t>Employees’ Social Security Act 1969 [Act 4]</a:t>
          </a:r>
        </a:p>
      </dgm:t>
    </dgm:pt>
    <dgm:pt modelId="{9EE027A5-E2EE-440F-A0BF-8352BB4AA93F}" type="parTrans" cxnId="{286D21D6-FD19-46EF-BBE7-77C2296F8F0B}">
      <dgm:prSet/>
      <dgm:spPr/>
      <dgm:t>
        <a:bodyPr/>
        <a:lstStyle/>
        <a:p>
          <a:endParaRPr lang="en-US" sz="1600">
            <a:latin typeface="Work Sans Medium" pitchFamily="2" charset="77"/>
          </a:endParaRPr>
        </a:p>
      </dgm:t>
    </dgm:pt>
    <dgm:pt modelId="{10C4920C-F462-4166-8520-0580B9D067E9}" type="sibTrans" cxnId="{286D21D6-FD19-46EF-BBE7-77C2296F8F0B}">
      <dgm:prSet/>
      <dgm:spPr/>
      <dgm:t>
        <a:bodyPr/>
        <a:lstStyle/>
        <a:p>
          <a:endParaRPr lang="en-US" sz="1600">
            <a:latin typeface="Work Sans Medium" pitchFamily="2" charset="77"/>
          </a:endParaRPr>
        </a:p>
      </dgm:t>
    </dgm:pt>
    <dgm:pt modelId="{15D9BC54-DB38-DE45-8CDB-AE05EBAC915A}">
      <dgm:prSet phldrT="[Text]" phldr="0" custT="1"/>
      <dgm:spPr/>
      <dgm:t>
        <a:bodyPr/>
        <a:lstStyle/>
        <a:p>
          <a:pPr rtl="0"/>
          <a:r>
            <a:rPr lang="en-US" sz="1600" b="0" i="0">
              <a:latin typeface="Work Sans Medium"/>
            </a:rPr>
            <a:t> </a:t>
          </a:r>
          <a:r>
            <a:rPr lang="en-US" sz="2200" b="0" i="0">
              <a:latin typeface="Work Sans Medium"/>
            </a:rPr>
            <a:t>Employment Injury Scheme</a:t>
          </a:r>
        </a:p>
      </dgm:t>
    </dgm:pt>
    <dgm:pt modelId="{451D1AF3-4D0A-2E43-A993-A4378399B837}" type="parTrans" cxnId="{C9CD6D1F-7D3F-074D-B2B4-C164A2728A7D}">
      <dgm:prSet/>
      <dgm:spPr/>
      <dgm:t>
        <a:bodyPr/>
        <a:lstStyle/>
        <a:p>
          <a:endParaRPr lang="en-GB"/>
        </a:p>
      </dgm:t>
    </dgm:pt>
    <dgm:pt modelId="{BE4D18C4-A907-664D-BDB7-8F2A6C122381}" type="sibTrans" cxnId="{C9CD6D1F-7D3F-074D-B2B4-C164A2728A7D}">
      <dgm:prSet/>
      <dgm:spPr/>
      <dgm:t>
        <a:bodyPr/>
        <a:lstStyle/>
        <a:p>
          <a:endParaRPr lang="en-GB"/>
        </a:p>
      </dgm:t>
    </dgm:pt>
    <dgm:pt modelId="{453A6CA4-25C0-3546-B46F-A0BD4A920E19}">
      <dgm:prSet phldrT="[Text]" phldr="0" custT="1"/>
      <dgm:spPr/>
      <dgm:t>
        <a:bodyPr/>
        <a:lstStyle/>
        <a:p>
          <a:pPr rtl="0"/>
          <a:r>
            <a:rPr lang="en-US" sz="2200" b="0" i="0">
              <a:latin typeface="Work Sans Medium" pitchFamily="2" charset="77"/>
            </a:rPr>
            <a:t>Invalidity Scheme</a:t>
          </a:r>
        </a:p>
      </dgm:t>
    </dgm:pt>
    <dgm:pt modelId="{19D28BD6-586D-9D41-9F48-0AD29E2110A7}" type="parTrans" cxnId="{A6A4F83F-D45D-EA49-8733-60B6D3B2CC82}">
      <dgm:prSet/>
      <dgm:spPr/>
      <dgm:t>
        <a:bodyPr/>
        <a:lstStyle/>
        <a:p>
          <a:endParaRPr lang="en-GB"/>
        </a:p>
      </dgm:t>
    </dgm:pt>
    <dgm:pt modelId="{BF8A36E9-A051-D84F-A59A-CE932CE064C9}" type="sibTrans" cxnId="{A6A4F83F-D45D-EA49-8733-60B6D3B2CC82}">
      <dgm:prSet/>
      <dgm:spPr/>
      <dgm:t>
        <a:bodyPr/>
        <a:lstStyle/>
        <a:p>
          <a:endParaRPr lang="en-GB"/>
        </a:p>
      </dgm:t>
    </dgm:pt>
    <dgm:pt modelId="{B750EEFD-0E29-ED47-99AB-CB71E38F3F71}">
      <dgm:prSet phldrT="[Text]" phldr="0" custT="1"/>
      <dgm:spPr/>
      <dgm:t>
        <a:bodyPr/>
        <a:lstStyle/>
        <a:p>
          <a:pPr rtl="0"/>
          <a:r>
            <a:rPr lang="en-US" sz="2400" b="1" i="0">
              <a:latin typeface="Work Sans" pitchFamily="2" charset="77"/>
            </a:rPr>
            <a:t>Self-Employment Social Security Act 2017 [Act 789]</a:t>
          </a:r>
        </a:p>
      </dgm:t>
    </dgm:pt>
    <dgm:pt modelId="{3ADE3917-599E-2644-8028-1815A26989F8}" type="parTrans" cxnId="{16846E80-C253-7F45-848E-16CB17D6395F}">
      <dgm:prSet/>
      <dgm:spPr/>
      <dgm:t>
        <a:bodyPr/>
        <a:lstStyle/>
        <a:p>
          <a:endParaRPr lang="en-GB"/>
        </a:p>
      </dgm:t>
    </dgm:pt>
    <dgm:pt modelId="{022EBCBD-C487-3441-8051-93CC08BE8B77}" type="sibTrans" cxnId="{16846E80-C253-7F45-848E-16CB17D6395F}">
      <dgm:prSet/>
      <dgm:spPr/>
      <dgm:t>
        <a:bodyPr/>
        <a:lstStyle/>
        <a:p>
          <a:endParaRPr lang="en-GB"/>
        </a:p>
      </dgm:t>
    </dgm:pt>
    <dgm:pt modelId="{5C8FDC03-9183-F14A-9DDB-8228D39043E6}">
      <dgm:prSet phldrT="[Text]" phldr="0" custT="1"/>
      <dgm:spPr/>
      <dgm:t>
        <a:bodyPr/>
        <a:lstStyle/>
        <a:p>
          <a:pPr rtl="0"/>
          <a:r>
            <a:rPr lang="en-US" sz="2200" b="0" i="0">
              <a:latin typeface="Work Sans Medium" pitchFamily="2" charset="77"/>
            </a:rPr>
            <a:t>Self-Employment Social Security Scheme</a:t>
          </a:r>
        </a:p>
      </dgm:t>
    </dgm:pt>
    <dgm:pt modelId="{B1CDAB0D-CA2D-8543-8BFC-74FA3064BBFE}" type="parTrans" cxnId="{038D897E-B30C-2944-93E7-2687D4D05B70}">
      <dgm:prSet/>
      <dgm:spPr/>
      <dgm:t>
        <a:bodyPr/>
        <a:lstStyle/>
        <a:p>
          <a:endParaRPr lang="en-GB"/>
        </a:p>
      </dgm:t>
    </dgm:pt>
    <dgm:pt modelId="{F6A58CBA-68A2-8D48-9DDB-54C3E2B6B589}" type="sibTrans" cxnId="{038D897E-B30C-2944-93E7-2687D4D05B70}">
      <dgm:prSet/>
      <dgm:spPr/>
      <dgm:t>
        <a:bodyPr/>
        <a:lstStyle/>
        <a:p>
          <a:endParaRPr lang="en-GB"/>
        </a:p>
      </dgm:t>
    </dgm:pt>
    <dgm:pt modelId="{4B632194-8A3D-354B-9CBE-A8BA80402FF4}">
      <dgm:prSet phldr="0" custT="1"/>
      <dgm:spPr/>
      <dgm:t>
        <a:bodyPr/>
        <a:lstStyle/>
        <a:p>
          <a:pPr rtl="0"/>
          <a:r>
            <a:rPr lang="en-US" sz="2400" b="1" i="0">
              <a:latin typeface="Work Sans" pitchFamily="2" charset="77"/>
            </a:rPr>
            <a:t>Employment Insurance System Act 2017 [Act 800]</a:t>
          </a:r>
        </a:p>
      </dgm:t>
    </dgm:pt>
    <dgm:pt modelId="{3D62CB53-8BCC-D648-BFB6-56BF60C5CE80}" type="parTrans" cxnId="{FA2749D6-8E0C-084E-9FAC-A8529A6C3AB0}">
      <dgm:prSet/>
      <dgm:spPr/>
      <dgm:t>
        <a:bodyPr/>
        <a:lstStyle/>
        <a:p>
          <a:endParaRPr lang="en-GB"/>
        </a:p>
      </dgm:t>
    </dgm:pt>
    <dgm:pt modelId="{9E0EB443-2309-8B43-AD29-93708F19737D}" type="sibTrans" cxnId="{FA2749D6-8E0C-084E-9FAC-A8529A6C3AB0}">
      <dgm:prSet/>
      <dgm:spPr/>
      <dgm:t>
        <a:bodyPr/>
        <a:lstStyle/>
        <a:p>
          <a:endParaRPr lang="en-GB"/>
        </a:p>
      </dgm:t>
    </dgm:pt>
    <dgm:pt modelId="{6E044B76-7DDE-D949-9CCF-7D18C6F099C2}">
      <dgm:prSet phldr="0" custT="1"/>
      <dgm:spPr/>
      <dgm:t>
        <a:bodyPr/>
        <a:lstStyle/>
        <a:p>
          <a:pPr rtl="0"/>
          <a:r>
            <a:rPr lang="en-US" sz="2200" b="0" i="0">
              <a:latin typeface="Work Sans Medium" pitchFamily="2" charset="77"/>
            </a:rPr>
            <a:t>Employment Insurance System</a:t>
          </a:r>
        </a:p>
      </dgm:t>
    </dgm:pt>
    <dgm:pt modelId="{8C5A88A3-6D92-B943-BD2C-F802EC74BD86}" type="parTrans" cxnId="{8355AA54-983F-1843-A850-1966754B6E6C}">
      <dgm:prSet/>
      <dgm:spPr/>
      <dgm:t>
        <a:bodyPr/>
        <a:lstStyle/>
        <a:p>
          <a:endParaRPr lang="en-GB"/>
        </a:p>
      </dgm:t>
    </dgm:pt>
    <dgm:pt modelId="{0FFC50D6-C09D-9D4B-8502-E355783E273E}" type="sibTrans" cxnId="{8355AA54-983F-1843-A850-1966754B6E6C}">
      <dgm:prSet/>
      <dgm:spPr/>
      <dgm:t>
        <a:bodyPr/>
        <a:lstStyle/>
        <a:p>
          <a:endParaRPr lang="en-GB"/>
        </a:p>
      </dgm:t>
    </dgm:pt>
    <dgm:pt modelId="{B98422DA-CC77-8A47-9A27-AB4C982E9192}">
      <dgm:prSet phldr="0" custT="1"/>
      <dgm:spPr/>
      <dgm:t>
        <a:bodyPr/>
        <a:lstStyle/>
        <a:p>
          <a:pPr rtl="0"/>
          <a:r>
            <a:rPr lang="en-US" sz="2400" b="1" i="0">
              <a:latin typeface="Work Sans" pitchFamily="2" charset="77"/>
            </a:rPr>
            <a:t>Housewives’ Social Security Act 2022 [Act 838]</a:t>
          </a:r>
        </a:p>
      </dgm:t>
    </dgm:pt>
    <dgm:pt modelId="{4D4BA002-C0FC-874E-88AE-1A30A78F6D77}" type="parTrans" cxnId="{B36A37B8-051A-3A41-BE53-76A8D99B92FE}">
      <dgm:prSet/>
      <dgm:spPr/>
      <dgm:t>
        <a:bodyPr/>
        <a:lstStyle/>
        <a:p>
          <a:endParaRPr lang="en-GB"/>
        </a:p>
      </dgm:t>
    </dgm:pt>
    <dgm:pt modelId="{553F53E3-8C49-634B-A291-42190B5C9805}" type="sibTrans" cxnId="{B36A37B8-051A-3A41-BE53-76A8D99B92FE}">
      <dgm:prSet/>
      <dgm:spPr/>
      <dgm:t>
        <a:bodyPr/>
        <a:lstStyle/>
        <a:p>
          <a:endParaRPr lang="en-GB"/>
        </a:p>
      </dgm:t>
    </dgm:pt>
    <dgm:pt modelId="{F5DDE8F2-46CF-B047-AEB8-AD2137940D13}">
      <dgm:prSet phldr="0" custT="1"/>
      <dgm:spPr/>
      <dgm:t>
        <a:bodyPr/>
        <a:lstStyle/>
        <a:p>
          <a:r>
            <a:rPr lang="en-GB" sz="2200" b="0" i="0">
              <a:latin typeface="Work Sans Medium" pitchFamily="2" charset="77"/>
            </a:rPr>
            <a:t>Domestic Injury Scheme</a:t>
          </a:r>
        </a:p>
      </dgm:t>
    </dgm:pt>
    <dgm:pt modelId="{6C60DE8B-9355-EB49-8EE7-DBB904870FDC}" type="parTrans" cxnId="{2A102806-60EC-CC41-A41A-DF4A568D9025}">
      <dgm:prSet/>
      <dgm:spPr/>
      <dgm:t>
        <a:bodyPr/>
        <a:lstStyle/>
        <a:p>
          <a:endParaRPr lang="en-GB"/>
        </a:p>
      </dgm:t>
    </dgm:pt>
    <dgm:pt modelId="{C5316199-B87D-CF4B-93DD-7FC462133563}" type="sibTrans" cxnId="{2A102806-60EC-CC41-A41A-DF4A568D9025}">
      <dgm:prSet/>
      <dgm:spPr/>
      <dgm:t>
        <a:bodyPr/>
        <a:lstStyle/>
        <a:p>
          <a:endParaRPr lang="en-GB"/>
        </a:p>
      </dgm:t>
    </dgm:pt>
    <dgm:pt modelId="{C68E3B3B-2B16-4D73-AEE4-711CF2EF37AD}">
      <dgm:prSet phldr="0" custT="1"/>
      <dgm:spPr/>
      <dgm:t>
        <a:bodyPr/>
        <a:lstStyle/>
        <a:p>
          <a:r>
            <a:rPr lang="en-US" sz="2200" b="0" i="0">
              <a:latin typeface="Work Sans Medium" pitchFamily="2" charset="77"/>
            </a:rPr>
            <a:t>Invalidity Scheme</a:t>
          </a:r>
          <a:endParaRPr lang="en-GB" sz="2200" b="0" i="0">
            <a:latin typeface="Work Sans Medium" pitchFamily="2" charset="77"/>
          </a:endParaRPr>
        </a:p>
      </dgm:t>
    </dgm:pt>
    <dgm:pt modelId="{245657B2-2994-4CCE-AAA3-A2F872FBD66C}" type="parTrans" cxnId="{E34C8577-C723-4424-9902-21891650164D}">
      <dgm:prSet/>
      <dgm:spPr/>
      <dgm:t>
        <a:bodyPr/>
        <a:lstStyle/>
        <a:p>
          <a:endParaRPr lang="en-US"/>
        </a:p>
      </dgm:t>
    </dgm:pt>
    <dgm:pt modelId="{ABFD2661-9299-4A3D-834F-6F312E93DCB0}" type="sibTrans" cxnId="{E34C8577-C723-4424-9902-21891650164D}">
      <dgm:prSet/>
      <dgm:spPr/>
      <dgm:t>
        <a:bodyPr/>
        <a:lstStyle/>
        <a:p>
          <a:endParaRPr lang="en-US"/>
        </a:p>
      </dgm:t>
    </dgm:pt>
    <dgm:pt modelId="{777DFB2C-47E2-41CF-980F-C68EF1599D84}">
      <dgm:prSet phldrT="[Text]" phldr="0" custT="1"/>
      <dgm:spPr/>
      <dgm:t>
        <a:bodyPr/>
        <a:lstStyle/>
        <a:p>
          <a:pPr rtl="0"/>
          <a:r>
            <a:rPr lang="en-US" sz="2200" b="0" i="0">
              <a:latin typeface="Work Sans Medium"/>
            </a:rPr>
            <a:t>Non-Employment Injury Scheme (LINDUNG 24 Jam)</a:t>
          </a:r>
        </a:p>
      </dgm:t>
    </dgm:pt>
    <dgm:pt modelId="{57203482-F0D3-4CA6-9BCD-8C464A76F8B9}" type="parTrans" cxnId="{8B21DD46-3803-489F-9BE4-B8A587BC6AD5}">
      <dgm:prSet/>
      <dgm:spPr/>
      <dgm:t>
        <a:bodyPr/>
        <a:lstStyle/>
        <a:p>
          <a:endParaRPr lang="en-US"/>
        </a:p>
      </dgm:t>
    </dgm:pt>
    <dgm:pt modelId="{5789C6D4-6619-4E79-87D4-70813D09F1FE}" type="sibTrans" cxnId="{8B21DD46-3803-489F-9BE4-B8A587BC6AD5}">
      <dgm:prSet/>
      <dgm:spPr/>
      <dgm:t>
        <a:bodyPr/>
        <a:lstStyle/>
        <a:p>
          <a:endParaRPr lang="en-US"/>
        </a:p>
      </dgm:t>
    </dgm:pt>
    <dgm:pt modelId="{09FCD39C-9255-4551-A3F3-BDB6B2054B1F}" type="pres">
      <dgm:prSet presAssocID="{7603A605-8E33-4A0A-8B4D-5F90FC31BEA8}" presName="Name0" presStyleCnt="0">
        <dgm:presLayoutVars>
          <dgm:dir/>
          <dgm:animLvl val="lvl"/>
          <dgm:resizeHandles val="exact"/>
        </dgm:presLayoutVars>
      </dgm:prSet>
      <dgm:spPr/>
    </dgm:pt>
    <dgm:pt modelId="{039B76D4-C067-4864-BB6B-7E774BEE81DE}" type="pres">
      <dgm:prSet presAssocID="{104E61F1-8493-4124-BE36-D51C7C572501}" presName="vertFlow" presStyleCnt="0"/>
      <dgm:spPr/>
    </dgm:pt>
    <dgm:pt modelId="{CD8C7E5A-E8BA-4056-B10C-888A2E933A93}" type="pres">
      <dgm:prSet presAssocID="{104E61F1-8493-4124-BE36-D51C7C572501}" presName="header" presStyleLbl="node1" presStyleIdx="0" presStyleCnt="4" custScaleY="147670"/>
      <dgm:spPr/>
    </dgm:pt>
    <dgm:pt modelId="{A3C9EEFD-78BF-2841-8FBC-AE82B43B16B1}" type="pres">
      <dgm:prSet presAssocID="{451D1AF3-4D0A-2E43-A993-A4378399B837}" presName="parTrans" presStyleLbl="sibTrans2D1" presStyleIdx="0" presStyleCnt="7"/>
      <dgm:spPr/>
    </dgm:pt>
    <dgm:pt modelId="{209EC06F-ACDF-4645-81EF-A75942F884E3}" type="pres">
      <dgm:prSet presAssocID="{15D9BC54-DB38-DE45-8CDB-AE05EBAC915A}" presName="child" presStyleLbl="alignAccFollowNode1" presStyleIdx="0" presStyleCnt="7" custScaleY="147257">
        <dgm:presLayoutVars>
          <dgm:chMax val="0"/>
          <dgm:bulletEnabled val="1"/>
        </dgm:presLayoutVars>
      </dgm:prSet>
      <dgm:spPr/>
    </dgm:pt>
    <dgm:pt modelId="{75BA1BB8-D568-5343-9290-BE1E622127BA}" type="pres">
      <dgm:prSet presAssocID="{BE4D18C4-A907-664D-BDB7-8F2A6C122381}" presName="sibTrans" presStyleLbl="sibTrans2D1" presStyleIdx="1" presStyleCnt="7"/>
      <dgm:spPr/>
    </dgm:pt>
    <dgm:pt modelId="{1FFC3AE6-083D-4243-B19A-DFC779968D24}" type="pres">
      <dgm:prSet presAssocID="{777DFB2C-47E2-41CF-980F-C68EF1599D84}" presName="child" presStyleLbl="alignAccFollowNode1" presStyleIdx="1" presStyleCnt="7" custScaleY="147670">
        <dgm:presLayoutVars>
          <dgm:chMax val="0"/>
          <dgm:bulletEnabled val="1"/>
        </dgm:presLayoutVars>
      </dgm:prSet>
      <dgm:spPr/>
    </dgm:pt>
    <dgm:pt modelId="{BEADFC26-54E7-486C-B55F-2E0D424761C7}" type="pres">
      <dgm:prSet presAssocID="{5789C6D4-6619-4E79-87D4-70813D09F1FE}" presName="sibTrans" presStyleLbl="sibTrans2D1" presStyleIdx="2" presStyleCnt="7"/>
      <dgm:spPr/>
    </dgm:pt>
    <dgm:pt modelId="{DB4859EA-9925-7B41-9C8D-F7824EE474B3}" type="pres">
      <dgm:prSet presAssocID="{453A6CA4-25C0-3546-B46F-A0BD4A920E19}" presName="child" presStyleLbl="alignAccFollowNode1" presStyleIdx="2" presStyleCnt="7" custScaleY="147670">
        <dgm:presLayoutVars>
          <dgm:chMax val="0"/>
          <dgm:bulletEnabled val="1"/>
        </dgm:presLayoutVars>
      </dgm:prSet>
      <dgm:spPr/>
    </dgm:pt>
    <dgm:pt modelId="{993B93B9-FD63-453F-BE52-BAD61F5F5BEB}" type="pres">
      <dgm:prSet presAssocID="{104E61F1-8493-4124-BE36-D51C7C572501}" presName="hSp" presStyleCnt="0"/>
      <dgm:spPr/>
    </dgm:pt>
    <dgm:pt modelId="{4B0CB123-5A56-E94D-8DE0-60FC7088E262}" type="pres">
      <dgm:prSet presAssocID="{B750EEFD-0E29-ED47-99AB-CB71E38F3F71}" presName="vertFlow" presStyleCnt="0"/>
      <dgm:spPr/>
    </dgm:pt>
    <dgm:pt modelId="{E780E89E-4467-2946-8101-CF24FF1E321A}" type="pres">
      <dgm:prSet presAssocID="{B750EEFD-0E29-ED47-99AB-CB71E38F3F71}" presName="header" presStyleLbl="node1" presStyleIdx="1" presStyleCnt="4" custScaleY="147670"/>
      <dgm:spPr/>
    </dgm:pt>
    <dgm:pt modelId="{75F02582-0D98-3742-B479-DC0AE2FB5BC1}" type="pres">
      <dgm:prSet presAssocID="{B1CDAB0D-CA2D-8543-8BFC-74FA3064BBFE}" presName="parTrans" presStyleLbl="sibTrans2D1" presStyleIdx="3" presStyleCnt="7"/>
      <dgm:spPr/>
    </dgm:pt>
    <dgm:pt modelId="{0EE84CF2-BB5A-FF4D-B306-B1DB89D78DC9}" type="pres">
      <dgm:prSet presAssocID="{5C8FDC03-9183-F14A-9DDB-8228D39043E6}" presName="child" presStyleLbl="alignAccFollowNode1" presStyleIdx="3" presStyleCnt="7" custScaleY="147670">
        <dgm:presLayoutVars>
          <dgm:chMax val="0"/>
          <dgm:bulletEnabled val="1"/>
        </dgm:presLayoutVars>
      </dgm:prSet>
      <dgm:spPr/>
    </dgm:pt>
    <dgm:pt modelId="{2EC97F84-D5B0-5744-A3C7-FF84955F8D8B}" type="pres">
      <dgm:prSet presAssocID="{B750EEFD-0E29-ED47-99AB-CB71E38F3F71}" presName="hSp" presStyleCnt="0"/>
      <dgm:spPr/>
    </dgm:pt>
    <dgm:pt modelId="{AF227586-4A73-A543-B0F1-FAFBC430B7BC}" type="pres">
      <dgm:prSet presAssocID="{4B632194-8A3D-354B-9CBE-A8BA80402FF4}" presName="vertFlow" presStyleCnt="0"/>
      <dgm:spPr/>
    </dgm:pt>
    <dgm:pt modelId="{773D6F70-44FD-7F4D-B9D5-5C7A9C45B32E}" type="pres">
      <dgm:prSet presAssocID="{4B632194-8A3D-354B-9CBE-A8BA80402FF4}" presName="header" presStyleLbl="node1" presStyleIdx="2" presStyleCnt="4" custScaleY="147670"/>
      <dgm:spPr/>
    </dgm:pt>
    <dgm:pt modelId="{3C50E205-BD9F-D446-AD61-E5E23A7FA574}" type="pres">
      <dgm:prSet presAssocID="{8C5A88A3-6D92-B943-BD2C-F802EC74BD86}" presName="parTrans" presStyleLbl="sibTrans2D1" presStyleIdx="4" presStyleCnt="7"/>
      <dgm:spPr/>
    </dgm:pt>
    <dgm:pt modelId="{35C84091-E0B1-D84D-843E-43735D78E0A8}" type="pres">
      <dgm:prSet presAssocID="{6E044B76-7DDE-D949-9CCF-7D18C6F099C2}" presName="child" presStyleLbl="alignAccFollowNode1" presStyleIdx="4" presStyleCnt="7" custScaleY="147670">
        <dgm:presLayoutVars>
          <dgm:chMax val="0"/>
          <dgm:bulletEnabled val="1"/>
        </dgm:presLayoutVars>
      </dgm:prSet>
      <dgm:spPr/>
    </dgm:pt>
    <dgm:pt modelId="{C20078D1-1EE8-9449-B7BD-6A9B93EEB50C}" type="pres">
      <dgm:prSet presAssocID="{4B632194-8A3D-354B-9CBE-A8BA80402FF4}" presName="hSp" presStyleCnt="0"/>
      <dgm:spPr/>
    </dgm:pt>
    <dgm:pt modelId="{FF7C77A3-EA5F-C449-961C-8563FDB6269B}" type="pres">
      <dgm:prSet presAssocID="{B98422DA-CC77-8A47-9A27-AB4C982E9192}" presName="vertFlow" presStyleCnt="0"/>
      <dgm:spPr/>
    </dgm:pt>
    <dgm:pt modelId="{B3DF0D57-6530-6C48-828D-0645A9434BE2}" type="pres">
      <dgm:prSet presAssocID="{B98422DA-CC77-8A47-9A27-AB4C982E9192}" presName="header" presStyleLbl="node1" presStyleIdx="3" presStyleCnt="4" custScaleY="147670"/>
      <dgm:spPr/>
    </dgm:pt>
    <dgm:pt modelId="{43A8B8EA-5648-CF43-A426-6F4E8B37CFD8}" type="pres">
      <dgm:prSet presAssocID="{6C60DE8B-9355-EB49-8EE7-DBB904870FDC}" presName="parTrans" presStyleLbl="sibTrans2D1" presStyleIdx="5" presStyleCnt="7"/>
      <dgm:spPr/>
    </dgm:pt>
    <dgm:pt modelId="{719EF636-1591-9840-94A2-92DBBFDD4C5F}" type="pres">
      <dgm:prSet presAssocID="{F5DDE8F2-46CF-B047-AEB8-AD2137940D13}" presName="child" presStyleLbl="alignAccFollowNode1" presStyleIdx="5" presStyleCnt="7" custScaleY="147670">
        <dgm:presLayoutVars>
          <dgm:chMax val="0"/>
          <dgm:bulletEnabled val="1"/>
        </dgm:presLayoutVars>
      </dgm:prSet>
      <dgm:spPr/>
    </dgm:pt>
    <dgm:pt modelId="{06ADF021-2893-45CA-971B-A66E31BBB301}" type="pres">
      <dgm:prSet presAssocID="{C5316199-B87D-CF4B-93DD-7FC462133563}" presName="sibTrans" presStyleLbl="sibTrans2D1" presStyleIdx="6" presStyleCnt="7"/>
      <dgm:spPr/>
    </dgm:pt>
    <dgm:pt modelId="{BE278288-D0FA-4796-AA9F-4DFB93ADA632}" type="pres">
      <dgm:prSet presAssocID="{C68E3B3B-2B16-4D73-AEE4-711CF2EF37AD}" presName="child" presStyleLbl="alignAccFollowNode1" presStyleIdx="6" presStyleCnt="7" custScaleY="147670">
        <dgm:presLayoutVars>
          <dgm:chMax val="0"/>
          <dgm:bulletEnabled val="1"/>
        </dgm:presLayoutVars>
      </dgm:prSet>
      <dgm:spPr/>
    </dgm:pt>
  </dgm:ptLst>
  <dgm:cxnLst>
    <dgm:cxn modelId="{2A102806-60EC-CC41-A41A-DF4A568D9025}" srcId="{B98422DA-CC77-8A47-9A27-AB4C982E9192}" destId="{F5DDE8F2-46CF-B047-AEB8-AD2137940D13}" srcOrd="0" destOrd="0" parTransId="{6C60DE8B-9355-EB49-8EE7-DBB904870FDC}" sibTransId="{C5316199-B87D-CF4B-93DD-7FC462133563}"/>
    <dgm:cxn modelId="{816E3007-EB4C-A149-A336-0516909DD24C}" type="presOf" srcId="{B750EEFD-0E29-ED47-99AB-CB71E38F3F71}" destId="{E780E89E-4467-2946-8101-CF24FF1E321A}" srcOrd="0" destOrd="0" presId="urn:microsoft.com/office/officeart/2005/8/layout/lProcess1"/>
    <dgm:cxn modelId="{06604019-C0CC-46A3-856E-F18342FDB178}" type="presOf" srcId="{104E61F1-8493-4124-BE36-D51C7C572501}" destId="{CD8C7E5A-E8BA-4056-B10C-888A2E933A93}" srcOrd="0" destOrd="0" presId="urn:microsoft.com/office/officeart/2005/8/layout/lProcess1"/>
    <dgm:cxn modelId="{C9CD6D1F-7D3F-074D-B2B4-C164A2728A7D}" srcId="{104E61F1-8493-4124-BE36-D51C7C572501}" destId="{15D9BC54-DB38-DE45-8CDB-AE05EBAC915A}" srcOrd="0" destOrd="0" parTransId="{451D1AF3-4D0A-2E43-A993-A4378399B837}" sibTransId="{BE4D18C4-A907-664D-BDB7-8F2A6C122381}"/>
    <dgm:cxn modelId="{14BDD320-3712-CA46-8B7E-D71EADFF4785}" type="presOf" srcId="{F5DDE8F2-46CF-B047-AEB8-AD2137940D13}" destId="{719EF636-1591-9840-94A2-92DBBFDD4C5F}" srcOrd="0" destOrd="0" presId="urn:microsoft.com/office/officeart/2005/8/layout/lProcess1"/>
    <dgm:cxn modelId="{A6A4F83F-D45D-EA49-8733-60B6D3B2CC82}" srcId="{104E61F1-8493-4124-BE36-D51C7C572501}" destId="{453A6CA4-25C0-3546-B46F-A0BD4A920E19}" srcOrd="2" destOrd="0" parTransId="{19D28BD6-586D-9D41-9F48-0AD29E2110A7}" sibTransId="{BF8A36E9-A051-D84F-A59A-CE932CE064C9}"/>
    <dgm:cxn modelId="{8B21DD46-3803-489F-9BE4-B8A587BC6AD5}" srcId="{104E61F1-8493-4124-BE36-D51C7C572501}" destId="{777DFB2C-47E2-41CF-980F-C68EF1599D84}" srcOrd="1" destOrd="0" parTransId="{57203482-F0D3-4CA6-9BCD-8C464A76F8B9}" sibTransId="{5789C6D4-6619-4E79-87D4-70813D09F1FE}"/>
    <dgm:cxn modelId="{39D6E266-A7A1-448C-8538-8C592F4FCED8}" type="presOf" srcId="{777DFB2C-47E2-41CF-980F-C68EF1599D84}" destId="{1FFC3AE6-083D-4243-B19A-DFC779968D24}" srcOrd="0" destOrd="0" presId="urn:microsoft.com/office/officeart/2005/8/layout/lProcess1"/>
    <dgm:cxn modelId="{50747F4D-EF81-DC4F-9551-A095122CC762}" type="presOf" srcId="{4B632194-8A3D-354B-9CBE-A8BA80402FF4}" destId="{773D6F70-44FD-7F4D-B9D5-5C7A9C45B32E}" srcOrd="0" destOrd="0" presId="urn:microsoft.com/office/officeart/2005/8/layout/lProcess1"/>
    <dgm:cxn modelId="{08CB9552-FAD7-4358-AA52-461C548D65DE}" type="presOf" srcId="{C5316199-B87D-CF4B-93DD-7FC462133563}" destId="{06ADF021-2893-45CA-971B-A66E31BBB301}" srcOrd="0" destOrd="0" presId="urn:microsoft.com/office/officeart/2005/8/layout/lProcess1"/>
    <dgm:cxn modelId="{8355AA54-983F-1843-A850-1966754B6E6C}" srcId="{4B632194-8A3D-354B-9CBE-A8BA80402FF4}" destId="{6E044B76-7DDE-D949-9CCF-7D18C6F099C2}" srcOrd="0" destOrd="0" parTransId="{8C5A88A3-6D92-B943-BD2C-F802EC74BD86}" sibTransId="{0FFC50D6-C09D-9D4B-8502-E355783E273E}"/>
    <dgm:cxn modelId="{3FD78357-A6F7-FD43-BA27-FCEC8C92FB76}" type="presOf" srcId="{6E044B76-7DDE-D949-9CCF-7D18C6F099C2}" destId="{35C84091-E0B1-D84D-843E-43735D78E0A8}" srcOrd="0" destOrd="0" presId="urn:microsoft.com/office/officeart/2005/8/layout/lProcess1"/>
    <dgm:cxn modelId="{E34C8577-C723-4424-9902-21891650164D}" srcId="{B98422DA-CC77-8A47-9A27-AB4C982E9192}" destId="{C68E3B3B-2B16-4D73-AEE4-711CF2EF37AD}" srcOrd="1" destOrd="0" parTransId="{245657B2-2994-4CCE-AAA3-A2F872FBD66C}" sibTransId="{ABFD2661-9299-4A3D-834F-6F312E93DCB0}"/>
    <dgm:cxn modelId="{038D897E-B30C-2944-93E7-2687D4D05B70}" srcId="{B750EEFD-0E29-ED47-99AB-CB71E38F3F71}" destId="{5C8FDC03-9183-F14A-9DDB-8228D39043E6}" srcOrd="0" destOrd="0" parTransId="{B1CDAB0D-CA2D-8543-8BFC-74FA3064BBFE}" sibTransId="{F6A58CBA-68A2-8D48-9DDB-54C3E2B6B589}"/>
    <dgm:cxn modelId="{16846E80-C253-7F45-848E-16CB17D6395F}" srcId="{7603A605-8E33-4A0A-8B4D-5F90FC31BEA8}" destId="{B750EEFD-0E29-ED47-99AB-CB71E38F3F71}" srcOrd="1" destOrd="0" parTransId="{3ADE3917-599E-2644-8028-1815A26989F8}" sibTransId="{022EBCBD-C487-3441-8051-93CC08BE8B77}"/>
    <dgm:cxn modelId="{89618885-F634-2247-815C-78EDABA4F9B9}" type="presOf" srcId="{BE4D18C4-A907-664D-BDB7-8F2A6C122381}" destId="{75BA1BB8-D568-5343-9290-BE1E622127BA}" srcOrd="0" destOrd="0" presId="urn:microsoft.com/office/officeart/2005/8/layout/lProcess1"/>
    <dgm:cxn modelId="{C53A8295-4CD0-E740-8E58-89F1C7511956}" type="presOf" srcId="{453A6CA4-25C0-3546-B46F-A0BD4A920E19}" destId="{DB4859EA-9925-7B41-9C8D-F7824EE474B3}" srcOrd="0" destOrd="0" presId="urn:microsoft.com/office/officeart/2005/8/layout/lProcess1"/>
    <dgm:cxn modelId="{03290F97-2E84-574F-8FC4-CFE223D45D22}" type="presOf" srcId="{6C60DE8B-9355-EB49-8EE7-DBB904870FDC}" destId="{43A8B8EA-5648-CF43-A426-6F4E8B37CFD8}" srcOrd="0" destOrd="0" presId="urn:microsoft.com/office/officeart/2005/8/layout/lProcess1"/>
    <dgm:cxn modelId="{D7DC4699-2C07-E54F-A951-DD8B3CDEA6CF}" type="presOf" srcId="{15D9BC54-DB38-DE45-8CDB-AE05EBAC915A}" destId="{209EC06F-ACDF-4645-81EF-A75942F884E3}" srcOrd="0" destOrd="0" presId="urn:microsoft.com/office/officeart/2005/8/layout/lProcess1"/>
    <dgm:cxn modelId="{D69D4B9E-1B81-4963-9872-C6D606C9651F}" type="presOf" srcId="{5789C6D4-6619-4E79-87D4-70813D09F1FE}" destId="{BEADFC26-54E7-486C-B55F-2E0D424761C7}" srcOrd="0" destOrd="0" presId="urn:microsoft.com/office/officeart/2005/8/layout/lProcess1"/>
    <dgm:cxn modelId="{2F0973A8-DC89-F84C-B47C-361E814F314A}" type="presOf" srcId="{B1CDAB0D-CA2D-8543-8BFC-74FA3064BBFE}" destId="{75F02582-0D98-3742-B479-DC0AE2FB5BC1}" srcOrd="0" destOrd="0" presId="urn:microsoft.com/office/officeart/2005/8/layout/lProcess1"/>
    <dgm:cxn modelId="{05C951AA-C670-4D55-82F0-E23C1F53B7C5}" type="presOf" srcId="{7603A605-8E33-4A0A-8B4D-5F90FC31BEA8}" destId="{09FCD39C-9255-4551-A3F3-BDB6B2054B1F}" srcOrd="0" destOrd="0" presId="urn:microsoft.com/office/officeart/2005/8/layout/lProcess1"/>
    <dgm:cxn modelId="{345854AD-BB09-0744-8668-756195C41835}" type="presOf" srcId="{8C5A88A3-6D92-B943-BD2C-F802EC74BD86}" destId="{3C50E205-BD9F-D446-AD61-E5E23A7FA574}" srcOrd="0" destOrd="0" presId="urn:microsoft.com/office/officeart/2005/8/layout/lProcess1"/>
    <dgm:cxn modelId="{251144B7-565B-C649-9D33-5D5F0B22DD4F}" type="presOf" srcId="{451D1AF3-4D0A-2E43-A993-A4378399B837}" destId="{A3C9EEFD-78BF-2841-8FBC-AE82B43B16B1}" srcOrd="0" destOrd="0" presId="urn:microsoft.com/office/officeart/2005/8/layout/lProcess1"/>
    <dgm:cxn modelId="{B36A37B8-051A-3A41-BE53-76A8D99B92FE}" srcId="{7603A605-8E33-4A0A-8B4D-5F90FC31BEA8}" destId="{B98422DA-CC77-8A47-9A27-AB4C982E9192}" srcOrd="3" destOrd="0" parTransId="{4D4BA002-C0FC-874E-88AE-1A30A78F6D77}" sibTransId="{553F53E3-8C49-634B-A291-42190B5C9805}"/>
    <dgm:cxn modelId="{539A37BA-CA71-DA43-A42F-2CA37C2754E0}" type="presOf" srcId="{5C8FDC03-9183-F14A-9DDB-8228D39043E6}" destId="{0EE84CF2-BB5A-FF4D-B306-B1DB89D78DC9}" srcOrd="0" destOrd="0" presId="urn:microsoft.com/office/officeart/2005/8/layout/lProcess1"/>
    <dgm:cxn modelId="{286D21D6-FD19-46EF-BBE7-77C2296F8F0B}" srcId="{7603A605-8E33-4A0A-8B4D-5F90FC31BEA8}" destId="{104E61F1-8493-4124-BE36-D51C7C572501}" srcOrd="0" destOrd="0" parTransId="{9EE027A5-E2EE-440F-A0BF-8352BB4AA93F}" sibTransId="{10C4920C-F462-4166-8520-0580B9D067E9}"/>
    <dgm:cxn modelId="{FA2749D6-8E0C-084E-9FAC-A8529A6C3AB0}" srcId="{7603A605-8E33-4A0A-8B4D-5F90FC31BEA8}" destId="{4B632194-8A3D-354B-9CBE-A8BA80402FF4}" srcOrd="2" destOrd="0" parTransId="{3D62CB53-8BCC-D648-BFB6-56BF60C5CE80}" sibTransId="{9E0EB443-2309-8B43-AD29-93708F19737D}"/>
    <dgm:cxn modelId="{9AEE83F0-ADE8-E249-A5D7-9CF55AB9170F}" type="presOf" srcId="{B98422DA-CC77-8A47-9A27-AB4C982E9192}" destId="{B3DF0D57-6530-6C48-828D-0645A9434BE2}" srcOrd="0" destOrd="0" presId="urn:microsoft.com/office/officeart/2005/8/layout/lProcess1"/>
    <dgm:cxn modelId="{DA63C5F3-085D-4659-A74C-65D57C7E6BE8}" type="presOf" srcId="{C68E3B3B-2B16-4D73-AEE4-711CF2EF37AD}" destId="{BE278288-D0FA-4796-AA9F-4DFB93ADA632}" srcOrd="0" destOrd="0" presId="urn:microsoft.com/office/officeart/2005/8/layout/lProcess1"/>
    <dgm:cxn modelId="{A845DBB9-72AF-4B3C-8746-E6BD5645BB32}" type="presParOf" srcId="{09FCD39C-9255-4551-A3F3-BDB6B2054B1F}" destId="{039B76D4-C067-4864-BB6B-7E774BEE81DE}" srcOrd="0" destOrd="0" presId="urn:microsoft.com/office/officeart/2005/8/layout/lProcess1"/>
    <dgm:cxn modelId="{C3D02290-0273-41D4-A242-30BDA593C6EE}" type="presParOf" srcId="{039B76D4-C067-4864-BB6B-7E774BEE81DE}" destId="{CD8C7E5A-E8BA-4056-B10C-888A2E933A93}" srcOrd="0" destOrd="0" presId="urn:microsoft.com/office/officeart/2005/8/layout/lProcess1"/>
    <dgm:cxn modelId="{DF772B50-9C8B-584B-AB34-6ACC895E601B}" type="presParOf" srcId="{039B76D4-C067-4864-BB6B-7E774BEE81DE}" destId="{A3C9EEFD-78BF-2841-8FBC-AE82B43B16B1}" srcOrd="1" destOrd="0" presId="urn:microsoft.com/office/officeart/2005/8/layout/lProcess1"/>
    <dgm:cxn modelId="{1E138B6E-FCEB-9246-971C-8049F1DA02CC}" type="presParOf" srcId="{039B76D4-C067-4864-BB6B-7E774BEE81DE}" destId="{209EC06F-ACDF-4645-81EF-A75942F884E3}" srcOrd="2" destOrd="0" presId="urn:microsoft.com/office/officeart/2005/8/layout/lProcess1"/>
    <dgm:cxn modelId="{75CA0300-AEAC-674D-ADA9-3B56C65CB7A3}" type="presParOf" srcId="{039B76D4-C067-4864-BB6B-7E774BEE81DE}" destId="{75BA1BB8-D568-5343-9290-BE1E622127BA}" srcOrd="3" destOrd="0" presId="urn:microsoft.com/office/officeart/2005/8/layout/lProcess1"/>
    <dgm:cxn modelId="{3712DC4D-CA56-4303-AD34-E02216B5105C}" type="presParOf" srcId="{039B76D4-C067-4864-BB6B-7E774BEE81DE}" destId="{1FFC3AE6-083D-4243-B19A-DFC779968D24}" srcOrd="4" destOrd="0" presId="urn:microsoft.com/office/officeart/2005/8/layout/lProcess1"/>
    <dgm:cxn modelId="{7EF7DDEB-A230-43B0-942B-077675C50EE1}" type="presParOf" srcId="{039B76D4-C067-4864-BB6B-7E774BEE81DE}" destId="{BEADFC26-54E7-486C-B55F-2E0D424761C7}" srcOrd="5" destOrd="0" presId="urn:microsoft.com/office/officeart/2005/8/layout/lProcess1"/>
    <dgm:cxn modelId="{43886A3B-2428-2B46-899F-434BFA3161B9}" type="presParOf" srcId="{039B76D4-C067-4864-BB6B-7E774BEE81DE}" destId="{DB4859EA-9925-7B41-9C8D-F7824EE474B3}" srcOrd="6" destOrd="0" presId="urn:microsoft.com/office/officeart/2005/8/layout/lProcess1"/>
    <dgm:cxn modelId="{63AE0554-58F4-448B-BCC7-C1678C9E1436}" type="presParOf" srcId="{09FCD39C-9255-4551-A3F3-BDB6B2054B1F}" destId="{993B93B9-FD63-453F-BE52-BAD61F5F5BEB}" srcOrd="1" destOrd="0" presId="urn:microsoft.com/office/officeart/2005/8/layout/lProcess1"/>
    <dgm:cxn modelId="{FF8C6F4C-F5C9-194D-94D1-7BE066D9C89C}" type="presParOf" srcId="{09FCD39C-9255-4551-A3F3-BDB6B2054B1F}" destId="{4B0CB123-5A56-E94D-8DE0-60FC7088E262}" srcOrd="2" destOrd="0" presId="urn:microsoft.com/office/officeart/2005/8/layout/lProcess1"/>
    <dgm:cxn modelId="{A85245C6-45E5-094C-857D-DC8CCB3E7F00}" type="presParOf" srcId="{4B0CB123-5A56-E94D-8DE0-60FC7088E262}" destId="{E780E89E-4467-2946-8101-CF24FF1E321A}" srcOrd="0" destOrd="0" presId="urn:microsoft.com/office/officeart/2005/8/layout/lProcess1"/>
    <dgm:cxn modelId="{849F0A6E-B692-A34B-96B4-CCC51940BD3E}" type="presParOf" srcId="{4B0CB123-5A56-E94D-8DE0-60FC7088E262}" destId="{75F02582-0D98-3742-B479-DC0AE2FB5BC1}" srcOrd="1" destOrd="0" presId="urn:microsoft.com/office/officeart/2005/8/layout/lProcess1"/>
    <dgm:cxn modelId="{77B11424-9FE6-9F4B-A72C-1538ED2A0D69}" type="presParOf" srcId="{4B0CB123-5A56-E94D-8DE0-60FC7088E262}" destId="{0EE84CF2-BB5A-FF4D-B306-B1DB89D78DC9}" srcOrd="2" destOrd="0" presId="urn:microsoft.com/office/officeart/2005/8/layout/lProcess1"/>
    <dgm:cxn modelId="{C19732F9-AB24-2142-B043-ADBEE0D46CEA}" type="presParOf" srcId="{09FCD39C-9255-4551-A3F3-BDB6B2054B1F}" destId="{2EC97F84-D5B0-5744-A3C7-FF84955F8D8B}" srcOrd="3" destOrd="0" presId="urn:microsoft.com/office/officeart/2005/8/layout/lProcess1"/>
    <dgm:cxn modelId="{30F9576E-3AAE-0D4C-9836-DBAF6D4ED531}" type="presParOf" srcId="{09FCD39C-9255-4551-A3F3-BDB6B2054B1F}" destId="{AF227586-4A73-A543-B0F1-FAFBC430B7BC}" srcOrd="4" destOrd="0" presId="urn:microsoft.com/office/officeart/2005/8/layout/lProcess1"/>
    <dgm:cxn modelId="{1C35AFD1-7636-B149-8ED8-7A50B54AB0B1}" type="presParOf" srcId="{AF227586-4A73-A543-B0F1-FAFBC430B7BC}" destId="{773D6F70-44FD-7F4D-B9D5-5C7A9C45B32E}" srcOrd="0" destOrd="0" presId="urn:microsoft.com/office/officeart/2005/8/layout/lProcess1"/>
    <dgm:cxn modelId="{65EF14F3-BCD9-A348-A0BB-CA0C7A9CC0E1}" type="presParOf" srcId="{AF227586-4A73-A543-B0F1-FAFBC430B7BC}" destId="{3C50E205-BD9F-D446-AD61-E5E23A7FA574}" srcOrd="1" destOrd="0" presId="urn:microsoft.com/office/officeart/2005/8/layout/lProcess1"/>
    <dgm:cxn modelId="{E2A9B238-DAB1-2946-96D1-BEA6151D6CC2}" type="presParOf" srcId="{AF227586-4A73-A543-B0F1-FAFBC430B7BC}" destId="{35C84091-E0B1-D84D-843E-43735D78E0A8}" srcOrd="2" destOrd="0" presId="urn:microsoft.com/office/officeart/2005/8/layout/lProcess1"/>
    <dgm:cxn modelId="{B3734CF0-1A77-FE47-B650-4EF181FEBCAE}" type="presParOf" srcId="{09FCD39C-9255-4551-A3F3-BDB6B2054B1F}" destId="{C20078D1-1EE8-9449-B7BD-6A9B93EEB50C}" srcOrd="5" destOrd="0" presId="urn:microsoft.com/office/officeart/2005/8/layout/lProcess1"/>
    <dgm:cxn modelId="{16298827-9B9F-F946-97C2-4E349EA3CAF8}" type="presParOf" srcId="{09FCD39C-9255-4551-A3F3-BDB6B2054B1F}" destId="{FF7C77A3-EA5F-C449-961C-8563FDB6269B}" srcOrd="6" destOrd="0" presId="urn:microsoft.com/office/officeart/2005/8/layout/lProcess1"/>
    <dgm:cxn modelId="{BD34BD59-5B66-A640-979E-D3276000CCD9}" type="presParOf" srcId="{FF7C77A3-EA5F-C449-961C-8563FDB6269B}" destId="{B3DF0D57-6530-6C48-828D-0645A9434BE2}" srcOrd="0" destOrd="0" presId="urn:microsoft.com/office/officeart/2005/8/layout/lProcess1"/>
    <dgm:cxn modelId="{66B45BE8-9E56-4746-808A-9101F14F6E72}" type="presParOf" srcId="{FF7C77A3-EA5F-C449-961C-8563FDB6269B}" destId="{43A8B8EA-5648-CF43-A426-6F4E8B37CFD8}" srcOrd="1" destOrd="0" presId="urn:microsoft.com/office/officeart/2005/8/layout/lProcess1"/>
    <dgm:cxn modelId="{0693A9C1-9B10-BB49-AF3E-291C2C82DBED}" type="presParOf" srcId="{FF7C77A3-EA5F-C449-961C-8563FDB6269B}" destId="{719EF636-1591-9840-94A2-92DBBFDD4C5F}" srcOrd="2" destOrd="0" presId="urn:microsoft.com/office/officeart/2005/8/layout/lProcess1"/>
    <dgm:cxn modelId="{8C9A89DF-FE20-4BEF-AB9B-7C79FD2E13BC}" type="presParOf" srcId="{FF7C77A3-EA5F-C449-961C-8563FDB6269B}" destId="{06ADF021-2893-45CA-971B-A66E31BBB301}" srcOrd="3" destOrd="0" presId="urn:microsoft.com/office/officeart/2005/8/layout/lProcess1"/>
    <dgm:cxn modelId="{6B7E9AE6-1AE9-4AC4-B911-E9B5F4C91CF9}" type="presParOf" srcId="{FF7C77A3-EA5F-C449-961C-8563FDB6269B}" destId="{BE278288-D0FA-4796-AA9F-4DFB93ADA632}" srcOrd="4" destOrd="0" presId="urn:microsoft.com/office/officeart/2005/8/layout/lProcess1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C7E5A-E8BA-4056-B10C-888A2E933A93}">
      <dsp:nvSpPr>
        <dsp:cNvPr id="0" name=""/>
        <dsp:cNvSpPr/>
      </dsp:nvSpPr>
      <dsp:spPr>
        <a:xfrm>
          <a:off x="2820" y="1585886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>
              <a:latin typeface="Work Sans" pitchFamily="2" charset="77"/>
            </a:rPr>
            <a:t>Employees’ Social Security Act 1969 [Act 4]</a:t>
          </a:r>
        </a:p>
      </dsp:txBody>
      <dsp:txXfrm>
        <a:off x="40315" y="1623381"/>
        <a:ext cx="3392631" cy="1205169"/>
      </dsp:txXfrm>
    </dsp:sp>
    <dsp:sp modelId="{A3C9EEFD-78BF-2841-8FBC-AE82B43B16B1}">
      <dsp:nvSpPr>
        <dsp:cNvPr id="0" name=""/>
        <dsp:cNvSpPr/>
      </dsp:nvSpPr>
      <dsp:spPr>
        <a:xfrm rot="5400000">
          <a:off x="1660777" y="2941899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EC06F-ACDF-4645-81EF-A75942F884E3}">
      <dsp:nvSpPr>
        <dsp:cNvPr id="0" name=""/>
        <dsp:cNvSpPr/>
      </dsp:nvSpPr>
      <dsp:spPr>
        <a:xfrm>
          <a:off x="2820" y="3169462"/>
          <a:ext cx="3467621" cy="127657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>
              <a:latin typeface="Work Sans Medium"/>
            </a:rPr>
            <a:t> </a:t>
          </a:r>
          <a:r>
            <a:rPr lang="en-US" sz="2200" b="0" i="0" kern="1200">
              <a:latin typeface="Work Sans Medium"/>
            </a:rPr>
            <a:t>Employment Injury Scheme</a:t>
          </a:r>
        </a:p>
      </dsp:txBody>
      <dsp:txXfrm>
        <a:off x="40210" y="3206852"/>
        <a:ext cx="3392841" cy="1201799"/>
      </dsp:txXfrm>
    </dsp:sp>
    <dsp:sp modelId="{75BA1BB8-D568-5343-9290-BE1E622127BA}">
      <dsp:nvSpPr>
        <dsp:cNvPr id="0" name=""/>
        <dsp:cNvSpPr/>
      </dsp:nvSpPr>
      <dsp:spPr>
        <a:xfrm rot="5400000">
          <a:off x="1660777" y="4521895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C3AE6-083D-4243-B19A-DFC779968D24}">
      <dsp:nvSpPr>
        <dsp:cNvPr id="0" name=""/>
        <dsp:cNvSpPr/>
      </dsp:nvSpPr>
      <dsp:spPr>
        <a:xfrm>
          <a:off x="2820" y="4749458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123294"/>
            <a:satOff val="-3805"/>
            <a:lumOff val="-48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23294"/>
              <a:satOff val="-3805"/>
              <a:lumOff val="-4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>
              <a:latin typeface="Work Sans Medium"/>
            </a:rPr>
            <a:t>Non-Employment Injury Scheme (LINDUNG 24 Jam)</a:t>
          </a:r>
        </a:p>
      </dsp:txBody>
      <dsp:txXfrm>
        <a:off x="40315" y="4786953"/>
        <a:ext cx="3392631" cy="1205169"/>
      </dsp:txXfrm>
    </dsp:sp>
    <dsp:sp modelId="{BEADFC26-54E7-486C-B55F-2E0D424761C7}">
      <dsp:nvSpPr>
        <dsp:cNvPr id="0" name=""/>
        <dsp:cNvSpPr/>
      </dsp:nvSpPr>
      <dsp:spPr>
        <a:xfrm rot="5400000">
          <a:off x="1660777" y="6105471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859EA-9925-7B41-9C8D-F7824EE474B3}">
      <dsp:nvSpPr>
        <dsp:cNvPr id="0" name=""/>
        <dsp:cNvSpPr/>
      </dsp:nvSpPr>
      <dsp:spPr>
        <a:xfrm>
          <a:off x="2820" y="6333034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>
              <a:latin typeface="Work Sans Medium" pitchFamily="2" charset="77"/>
            </a:rPr>
            <a:t>Invalidity Scheme</a:t>
          </a:r>
        </a:p>
      </dsp:txBody>
      <dsp:txXfrm>
        <a:off x="40315" y="6370529"/>
        <a:ext cx="3392631" cy="1205169"/>
      </dsp:txXfrm>
    </dsp:sp>
    <dsp:sp modelId="{E780E89E-4467-2946-8101-CF24FF1E321A}">
      <dsp:nvSpPr>
        <dsp:cNvPr id="0" name=""/>
        <dsp:cNvSpPr/>
      </dsp:nvSpPr>
      <dsp:spPr>
        <a:xfrm>
          <a:off x="3955910" y="1585886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>
              <a:latin typeface="Work Sans" pitchFamily="2" charset="77"/>
            </a:rPr>
            <a:t>Self-Employment Social Security Act 2017 [Act 789]</a:t>
          </a:r>
        </a:p>
      </dsp:txBody>
      <dsp:txXfrm>
        <a:off x="3993405" y="1623381"/>
        <a:ext cx="3392631" cy="1205169"/>
      </dsp:txXfrm>
    </dsp:sp>
    <dsp:sp modelId="{75F02582-0D98-3742-B479-DC0AE2FB5BC1}">
      <dsp:nvSpPr>
        <dsp:cNvPr id="0" name=""/>
        <dsp:cNvSpPr/>
      </dsp:nvSpPr>
      <dsp:spPr>
        <a:xfrm rot="5400000">
          <a:off x="5613866" y="2941899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84CF2-BB5A-FF4D-B306-B1DB89D78DC9}">
      <dsp:nvSpPr>
        <dsp:cNvPr id="0" name=""/>
        <dsp:cNvSpPr/>
      </dsp:nvSpPr>
      <dsp:spPr>
        <a:xfrm>
          <a:off x="3955910" y="3169462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>
              <a:latin typeface="Work Sans Medium" pitchFamily="2" charset="77"/>
            </a:rPr>
            <a:t>Self-Employment Social Security Scheme</a:t>
          </a:r>
        </a:p>
      </dsp:txBody>
      <dsp:txXfrm>
        <a:off x="3993405" y="3206957"/>
        <a:ext cx="3392631" cy="1205169"/>
      </dsp:txXfrm>
    </dsp:sp>
    <dsp:sp modelId="{773D6F70-44FD-7F4D-B9D5-5C7A9C45B32E}">
      <dsp:nvSpPr>
        <dsp:cNvPr id="0" name=""/>
        <dsp:cNvSpPr/>
      </dsp:nvSpPr>
      <dsp:spPr>
        <a:xfrm>
          <a:off x="7908999" y="1585886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>
              <a:latin typeface="Work Sans" pitchFamily="2" charset="77"/>
            </a:rPr>
            <a:t>Employment Insurance System Act 2017 [Act 800]</a:t>
          </a:r>
        </a:p>
      </dsp:txBody>
      <dsp:txXfrm>
        <a:off x="7946494" y="1623381"/>
        <a:ext cx="3392631" cy="1205169"/>
      </dsp:txXfrm>
    </dsp:sp>
    <dsp:sp modelId="{3C50E205-BD9F-D446-AD61-E5E23A7FA574}">
      <dsp:nvSpPr>
        <dsp:cNvPr id="0" name=""/>
        <dsp:cNvSpPr/>
      </dsp:nvSpPr>
      <dsp:spPr>
        <a:xfrm rot="5400000">
          <a:off x="9566955" y="2941899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84091-E0B1-D84D-843E-43735D78E0A8}">
      <dsp:nvSpPr>
        <dsp:cNvPr id="0" name=""/>
        <dsp:cNvSpPr/>
      </dsp:nvSpPr>
      <dsp:spPr>
        <a:xfrm>
          <a:off x="7908999" y="3169462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>
              <a:latin typeface="Work Sans Medium" pitchFamily="2" charset="77"/>
            </a:rPr>
            <a:t>Employment Insurance System</a:t>
          </a:r>
        </a:p>
      </dsp:txBody>
      <dsp:txXfrm>
        <a:off x="7946494" y="3206957"/>
        <a:ext cx="3392631" cy="1205169"/>
      </dsp:txXfrm>
    </dsp:sp>
    <dsp:sp modelId="{B3DF0D57-6530-6C48-828D-0645A9434BE2}">
      <dsp:nvSpPr>
        <dsp:cNvPr id="0" name=""/>
        <dsp:cNvSpPr/>
      </dsp:nvSpPr>
      <dsp:spPr>
        <a:xfrm>
          <a:off x="11862088" y="1585886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>
              <a:latin typeface="Work Sans" pitchFamily="2" charset="77"/>
            </a:rPr>
            <a:t>Housewives’ Social Security Act 2022 [Act 838]</a:t>
          </a:r>
        </a:p>
      </dsp:txBody>
      <dsp:txXfrm>
        <a:off x="11899583" y="1623381"/>
        <a:ext cx="3392631" cy="1205169"/>
      </dsp:txXfrm>
    </dsp:sp>
    <dsp:sp modelId="{43A8B8EA-5648-CF43-A426-6F4E8B37CFD8}">
      <dsp:nvSpPr>
        <dsp:cNvPr id="0" name=""/>
        <dsp:cNvSpPr/>
      </dsp:nvSpPr>
      <dsp:spPr>
        <a:xfrm rot="5400000">
          <a:off x="13520044" y="2941899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EF636-1591-9840-94A2-92DBBFDD4C5F}">
      <dsp:nvSpPr>
        <dsp:cNvPr id="0" name=""/>
        <dsp:cNvSpPr/>
      </dsp:nvSpPr>
      <dsp:spPr>
        <a:xfrm>
          <a:off x="11862088" y="3169462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5616468"/>
            <a:satOff val="-19027"/>
            <a:lumOff val="-244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616468"/>
              <a:satOff val="-19027"/>
              <a:lumOff val="-24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0" i="0" kern="1200">
              <a:latin typeface="Work Sans Medium" pitchFamily="2" charset="77"/>
            </a:rPr>
            <a:t>Domestic Injury Scheme</a:t>
          </a:r>
        </a:p>
      </dsp:txBody>
      <dsp:txXfrm>
        <a:off x="11899583" y="3206957"/>
        <a:ext cx="3392631" cy="1205169"/>
      </dsp:txXfrm>
    </dsp:sp>
    <dsp:sp modelId="{06ADF021-2893-45CA-971B-A66E31BBB301}">
      <dsp:nvSpPr>
        <dsp:cNvPr id="0" name=""/>
        <dsp:cNvSpPr/>
      </dsp:nvSpPr>
      <dsp:spPr>
        <a:xfrm rot="5400000">
          <a:off x="13520044" y="4525475"/>
          <a:ext cx="151708" cy="151708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78288-D0FA-4796-AA9F-4DFB93ADA632}">
      <dsp:nvSpPr>
        <dsp:cNvPr id="0" name=""/>
        <dsp:cNvSpPr/>
      </dsp:nvSpPr>
      <dsp:spPr>
        <a:xfrm>
          <a:off x="11862088" y="4753038"/>
          <a:ext cx="3467621" cy="128015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>
              <a:latin typeface="Work Sans Medium" pitchFamily="2" charset="77"/>
            </a:rPr>
            <a:t>Invalidity Scheme</a:t>
          </a:r>
          <a:endParaRPr lang="en-GB" sz="2200" b="0" i="0" kern="1200">
            <a:latin typeface="Work Sans Medium" pitchFamily="2" charset="77"/>
          </a:endParaRPr>
        </a:p>
      </dsp:txBody>
      <dsp:txXfrm>
        <a:off x="11899583" y="4790533"/>
        <a:ext cx="3392631" cy="1205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13807A-69D5-AF6C-6632-949F724743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1B0C85-18C2-5691-BAEF-A5F7DDE8E2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8638A08-8132-4F9C-948C-F3BEEE41474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5C44DC-85DF-1A5B-4A02-D2180F4A7C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67140-FB78-7909-9C1E-06770AFEF6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FFEE28-AACB-4FBF-A1F7-4BD4FA30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01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A31851-D5F0-4641-A366-12F9AC870ADA}" type="datetimeFigureOut">
              <a:rPr lang="en-MY" smtClean="0"/>
              <a:t>16/7/2026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FF9C5C-0910-4863-8D0C-A735A4FD3B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96082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185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FB5AD-6FF5-8184-8C05-D35AAFCBF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761466-697A-0CA9-B298-D015AC1B4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471720-631F-18AF-D731-01E6DD5AF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C908E-15CC-9529-5D82-5AE131158F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14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4346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5278-AE18-73A5-947A-47B3DE49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20C4C-0374-3AE5-9579-7F693524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9468D-C3FB-F920-498C-1E04C55CA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B453-8969-200D-5BBF-8639C9CE0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16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9753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25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0204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784DB-9E59-E4E2-6F96-F2CFF3336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BB04B-3849-2372-D5A1-E4AE81923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AD784-A59E-A9AD-0AA1-D1B23DE68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DBF36-E8BD-2BB5-8BB5-9C10A14A6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26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296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A130E-4740-B0EB-E2FD-34EF9B6AA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A9B48B-5F67-BE03-F28A-3C86A16D2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9F657B-3964-B682-95C9-BFBA9552F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D8E42-0A75-B5FB-0BCA-704DEDA2B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2343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C6219-54AB-8940-626B-265CE89D4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B10E9-BC10-99FC-5963-C37DAF6868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BC0601-339F-185C-036E-DDE590282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3DEB7-B393-FD1C-4929-1C1CD893DD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7621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53581-072A-0E78-1208-2B9CB7483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F7316B-A5C8-4647-FAEE-F4F1A4619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F91B9-963A-506B-5D51-764603233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E721B-6398-6371-E95B-B55D8070A1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7119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9BDD-76BE-1C7D-F95F-CCB794B01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3CD67-6FF8-B3F6-B1C6-525E25E71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146EE-6B20-9F90-410E-A73AABFAB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72E6A-FAED-3010-5306-B53B49B1B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5357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22A6C-37A5-4F97-AA02-40B2030F7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75CD3-47E3-EB5C-61A3-8DCE51434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A2066-A72E-27FA-A4C2-147D5648C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B45CB-8676-CDD4-7711-4DB5D0B4E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7068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0A0D9-3817-B3E8-B9E9-A581149BB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DEE6A-2CBA-B046-3A9D-670F6C444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CF143-B66A-FCA7-9AEB-EB9B2BBB5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E9CB9-4183-0761-1036-304B709796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97148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3D8FA-4790-FF40-D54D-3342B48C3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CD752-EDFF-BB18-D5E1-3E45EEC36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5DBBDD-0C82-2409-D236-C5572AE2D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9977C-AF1F-241A-F593-2C8768EB0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9616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A4CC0-DFAE-C282-550A-B80353008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419779-F2D8-753A-F67C-D976E35BE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AC8713-619D-4FFF-8C10-770C19291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A3FE5-683A-70C5-DBF1-BBA0AE82F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F9C5C-0910-4863-8D0C-A735A4FD3BBA}" type="slidenum">
              <a:rPr lang="en-MY" smtClean="0"/>
              <a:t>13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448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D30646AA-C975-8C51-851B-932BD7C4D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1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B8B98-0FEF-2D1A-117E-9E325BB8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908" y="685800"/>
            <a:ext cx="10642878" cy="10287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87754-DDE0-4D7C-0475-6EC7AA745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3908" y="1959429"/>
            <a:ext cx="10642878" cy="6844053"/>
          </a:xfrm>
        </p:spPr>
        <p:txBody>
          <a:bodyPr>
            <a:normAutofit/>
          </a:bodyPr>
          <a:lstStyle>
            <a:lvl1pPr marL="0" indent="0">
              <a:buNone/>
              <a:defRPr sz="2100" b="0" i="0">
                <a:solidFill>
                  <a:schemeClr val="tx1"/>
                </a:solidFill>
                <a:latin typeface="Work Sans Medium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E43C518-7B35-2A22-BDAA-0AA3A5548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49F0AC-06DB-ECB9-EBB0-0D82D22B8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585A9-279A-052F-4848-C79A49399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235070" y="1"/>
            <a:ext cx="6052931" cy="10286999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4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4C89-35D4-0BF6-6878-67D185B5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481137"/>
            <a:ext cx="5898356" cy="73104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C52CE-CA0E-6B46-9C53-44205EC4C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D70DB6F-89FC-E509-ED1F-566937AF7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5675D32-8305-E18F-4F1C-95899FFCD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0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BC2FDE-BCB0-3A9B-56E8-E0C78B4C1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455" y="5703818"/>
            <a:ext cx="3549254" cy="775253"/>
          </a:xfrm>
        </p:spPr>
        <p:txBody>
          <a:bodyPr/>
          <a:lstStyle>
            <a:lvl1pPr marL="0" indent="0" algn="ctr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722F15-5C83-0BF1-FA6D-0766A20E0B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7611" y="662680"/>
            <a:ext cx="15773400" cy="935174"/>
          </a:xfrm>
        </p:spPr>
        <p:txBody>
          <a:bodyPr>
            <a:noAutofit/>
          </a:bodyPr>
          <a:lstStyle/>
          <a:p>
            <a:r>
              <a:rPr lang="en-US" sz="4200" b="1">
                <a:solidFill>
                  <a:srgbClr val="007DC5"/>
                </a:solidFill>
                <a:latin typeface="Work Sans" pitchFamily="2" charset="77"/>
              </a:rPr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4F24691-18D2-9653-589D-482C87B2B7A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5190038" y="5703818"/>
            <a:ext cx="3549254" cy="775253"/>
          </a:xfrm>
        </p:spPr>
        <p:txBody>
          <a:bodyPr/>
          <a:lstStyle>
            <a:lvl1pPr marL="0" indent="0" algn="ctr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EBAEE7E-F635-F3F5-978A-011D1BA024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03621" y="5703818"/>
            <a:ext cx="3549254" cy="775253"/>
          </a:xfrm>
        </p:spPr>
        <p:txBody>
          <a:bodyPr/>
          <a:lstStyle>
            <a:lvl1pPr marL="0" indent="0" algn="ctr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5ED9D1A-9637-68C9-A30C-0D810AA6EAF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817204" y="5703818"/>
            <a:ext cx="3549254" cy="775253"/>
          </a:xfrm>
        </p:spPr>
        <p:txBody>
          <a:bodyPr/>
          <a:lstStyle>
            <a:lvl1pPr marL="0" indent="0" algn="ctr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F58F2DB-CD7F-F3F4-2BC9-9BF205349A4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76455" y="6747428"/>
            <a:ext cx="3549254" cy="775254"/>
          </a:xfrm>
        </p:spPr>
        <p:txBody>
          <a:bodyPr>
            <a:normAutofit/>
          </a:bodyPr>
          <a:lstStyle>
            <a:lvl1pPr marL="0" indent="0" algn="ctr">
              <a:buNone/>
              <a:defRPr sz="2100" b="0" i="0">
                <a:solidFill>
                  <a:schemeClr val="tx1"/>
                </a:solidFill>
                <a:latin typeface="Work Sans Light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D3CE1B3-E208-BAB7-6D78-049EB1E85A2B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190038" y="6747428"/>
            <a:ext cx="3549254" cy="775254"/>
          </a:xfrm>
        </p:spPr>
        <p:txBody>
          <a:bodyPr>
            <a:normAutofit/>
          </a:bodyPr>
          <a:lstStyle>
            <a:lvl1pPr marL="0" indent="0" algn="ctr">
              <a:buNone/>
              <a:defRPr sz="2100" b="0" i="0">
                <a:solidFill>
                  <a:schemeClr val="tx1"/>
                </a:solidFill>
                <a:latin typeface="Work Sans Light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A96B01F-3504-FBFE-510C-5793FFB5157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503621" y="6747428"/>
            <a:ext cx="3549254" cy="775254"/>
          </a:xfrm>
        </p:spPr>
        <p:txBody>
          <a:bodyPr>
            <a:normAutofit/>
          </a:bodyPr>
          <a:lstStyle>
            <a:lvl1pPr marL="0" indent="0" algn="ctr">
              <a:buNone/>
              <a:defRPr sz="2100" b="0" i="0">
                <a:solidFill>
                  <a:schemeClr val="tx1"/>
                </a:solidFill>
                <a:latin typeface="Work Sans Light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A90588B-66C4-9798-8E33-76A3AB1EEBF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3817204" y="6747428"/>
            <a:ext cx="3549254" cy="775254"/>
          </a:xfrm>
        </p:spPr>
        <p:txBody>
          <a:bodyPr>
            <a:normAutofit/>
          </a:bodyPr>
          <a:lstStyle>
            <a:lvl1pPr marL="0" indent="0" algn="ctr">
              <a:buNone/>
              <a:defRPr sz="2100" b="0" i="0">
                <a:solidFill>
                  <a:schemeClr val="tx1"/>
                </a:solidFill>
                <a:latin typeface="Work Sans Light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1EC06073-B1BF-D678-851D-DB64D9392B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343934" y="2648974"/>
            <a:ext cx="2614293" cy="2614295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652C2B8F-88D2-F6C8-9175-D1CDD4B8A80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57517" y="2648974"/>
            <a:ext cx="2614293" cy="2614295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AFCD894A-D8E9-11B6-3195-94D3312AF4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971100" y="2648974"/>
            <a:ext cx="2614293" cy="2614295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644A6256-F981-9F50-B65E-98384D3F1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284683" y="2648974"/>
            <a:ext cx="2614293" cy="2614295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B609769F-39DB-71F8-55FF-26C4B9FE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AE98A8CE-DDA3-97D3-CD37-293525B82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79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5ABB-E3E5-0D1C-6EAE-65811F05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9181" y="547688"/>
            <a:ext cx="7210839" cy="341802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CE21D8-962E-48AA-DBF4-2901256AF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A266119-DF6D-6C92-F520-1103F716C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39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9CDAA8-0B09-E39E-693D-484D93ED9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925DD2D-D1EA-146D-0FDD-326BF06D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72977"/>
            <a:ext cx="15773400" cy="925001"/>
          </a:xfrm>
        </p:spPr>
        <p:txBody>
          <a:bodyPr>
            <a:noAutofit/>
          </a:bodyPr>
          <a:lstStyle/>
          <a:p>
            <a:pPr algn="ctr"/>
            <a:r>
              <a:rPr lang="en-US" sz="6000" b="1">
                <a:solidFill>
                  <a:srgbClr val="007DC5"/>
                </a:solidFill>
                <a:latin typeface="Work Sans" pitchFamily="2" charset="77"/>
              </a:rPr>
              <a:t>Thank you.</a:t>
            </a:r>
          </a:p>
        </p:txBody>
      </p:sp>
      <p:pic>
        <p:nvPicPr>
          <p:cNvPr id="12" name="Picture 11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76E67A4-F156-D27D-1CD8-4A3010CF5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01038" y="5143500"/>
            <a:ext cx="16859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3759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B5646-B280-BDC2-5521-097CAAD62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08629-467C-3B8F-0E37-AE43B8C2F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D4F45-5418-6BAC-008F-D27CE834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C295C-4785-0903-9EF8-5162B439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4AC01-C404-B517-38DA-57699B90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A4B6-7C2E-458A-8C67-86F5C28B734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95422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7CC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276713" y="2826207"/>
            <a:ext cx="4062094" cy="586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Ver. 1.0/SKBBK/JUN26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7CC5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  <p:extLst>
      <p:ext uri="{BB962C8B-B14F-4D97-AF65-F5344CB8AC3E}">
        <p14:creationId xmlns:p14="http://schemas.microsoft.com/office/powerpoint/2010/main" val="2577718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BA7F-2265-89A5-AAF6-A23CCC889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03FFB-1F9A-89B9-C417-0645CBD10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B5E94-9463-30D8-1525-E088BB2C9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EEDA5-9322-AE29-1CF0-68773D763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A6FAD-5A7E-4F2F-7D2C-21EEDB23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967A3-9F15-0D6D-5E5B-C8081BB25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7300" y="9102976"/>
            <a:ext cx="484592" cy="59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95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2A262-F4BB-E6F6-24C1-BF8234BD8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15B04-044F-3206-B280-FB057CA42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F1A3E-3580-7563-F827-61B1869B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EF393-47BF-AE73-37B5-3AEB3208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5546C-8082-C214-9318-402AE7481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28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 Placeholder 5">
            <a:extLst>
              <a:ext uri="{FF2B5EF4-FFF2-40B4-BE49-F238E27FC236}">
                <a16:creationId xmlns:a16="http://schemas.microsoft.com/office/drawing/2014/main" id="{00E8B2D9-4F49-F0C4-7C4B-772104CB8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331504" y="7666150"/>
            <a:ext cx="662166" cy="689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E6C5A8-6C45-64FF-6BB1-1F074BFF519C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820881" y="485342"/>
            <a:ext cx="6889173" cy="868427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007DC5"/>
                </a:solidFill>
                <a:latin typeface="Work Sans" pitchFamily="2" charset="77"/>
              </a:rPr>
              <a:t>Table of Content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15EF5B-B237-62BB-7F14-6C99A7C7A140}"/>
              </a:ext>
            </a:extLst>
          </p:cNvPr>
          <p:cNvSpPr txBox="1"/>
          <p:nvPr userDrawn="1"/>
        </p:nvSpPr>
        <p:spPr>
          <a:xfrm>
            <a:off x="820881" y="1666024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8AE7978-C6E2-D9FD-71DB-99D3B063ACC3}"/>
              </a:ext>
            </a:extLst>
          </p:cNvPr>
          <p:cNvSpPr txBox="1">
            <a:spLocks/>
          </p:cNvSpPr>
          <p:nvPr userDrawn="1"/>
        </p:nvSpPr>
        <p:spPr>
          <a:xfrm>
            <a:off x="1620980" y="1704416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6FEEFC0-4898-21C7-ED8D-4E54630A9B84}"/>
              </a:ext>
            </a:extLst>
          </p:cNvPr>
          <p:cNvSpPr txBox="1">
            <a:spLocks/>
          </p:cNvSpPr>
          <p:nvPr userDrawn="1"/>
        </p:nvSpPr>
        <p:spPr>
          <a:xfrm>
            <a:off x="1600197" y="2092994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AABED7-6B2B-B170-2F1F-DC798F0EFBBB}"/>
              </a:ext>
            </a:extLst>
          </p:cNvPr>
          <p:cNvSpPr txBox="1"/>
          <p:nvPr userDrawn="1"/>
        </p:nvSpPr>
        <p:spPr>
          <a:xfrm>
            <a:off x="7411046" y="1642940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260135-F9C5-C5F5-0EF4-33593BA50770}"/>
              </a:ext>
            </a:extLst>
          </p:cNvPr>
          <p:cNvSpPr txBox="1"/>
          <p:nvPr userDrawn="1"/>
        </p:nvSpPr>
        <p:spPr>
          <a:xfrm>
            <a:off x="820881" y="3012017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0B83020-90C8-C185-2788-F69A5E80879B}"/>
              </a:ext>
            </a:extLst>
          </p:cNvPr>
          <p:cNvSpPr txBox="1">
            <a:spLocks/>
          </p:cNvSpPr>
          <p:nvPr userDrawn="1"/>
        </p:nvSpPr>
        <p:spPr>
          <a:xfrm>
            <a:off x="1620980" y="3050409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160C536-40E8-138C-CB66-01939EA21BCD}"/>
              </a:ext>
            </a:extLst>
          </p:cNvPr>
          <p:cNvSpPr txBox="1">
            <a:spLocks/>
          </p:cNvSpPr>
          <p:nvPr userDrawn="1"/>
        </p:nvSpPr>
        <p:spPr>
          <a:xfrm>
            <a:off x="1600197" y="3438987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EFB07A-7EBC-CFF3-3826-8E1FB9906B3E}"/>
              </a:ext>
            </a:extLst>
          </p:cNvPr>
          <p:cNvSpPr txBox="1"/>
          <p:nvPr userDrawn="1"/>
        </p:nvSpPr>
        <p:spPr>
          <a:xfrm>
            <a:off x="7411046" y="2988933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2AE384-CBD9-FA8A-4C72-B99125903B09}"/>
              </a:ext>
            </a:extLst>
          </p:cNvPr>
          <p:cNvSpPr txBox="1"/>
          <p:nvPr userDrawn="1"/>
        </p:nvSpPr>
        <p:spPr>
          <a:xfrm>
            <a:off x="820881" y="4399076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243E564-9A2B-79EC-FB62-DF33D3AD8B18}"/>
              </a:ext>
            </a:extLst>
          </p:cNvPr>
          <p:cNvSpPr txBox="1">
            <a:spLocks/>
          </p:cNvSpPr>
          <p:nvPr userDrawn="1"/>
        </p:nvSpPr>
        <p:spPr>
          <a:xfrm>
            <a:off x="1620980" y="4437468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FB6ADB9-0672-9B90-F153-E0885A79F9A4}"/>
              </a:ext>
            </a:extLst>
          </p:cNvPr>
          <p:cNvSpPr txBox="1">
            <a:spLocks/>
          </p:cNvSpPr>
          <p:nvPr userDrawn="1"/>
        </p:nvSpPr>
        <p:spPr>
          <a:xfrm>
            <a:off x="1600197" y="4826046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A3B9DC-DEA7-854C-683B-CBE11FFB9473}"/>
              </a:ext>
            </a:extLst>
          </p:cNvPr>
          <p:cNvSpPr txBox="1"/>
          <p:nvPr userDrawn="1"/>
        </p:nvSpPr>
        <p:spPr>
          <a:xfrm>
            <a:off x="7411046" y="4375992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FE8534-6F68-E63A-6E4A-A65FFBFA800E}"/>
              </a:ext>
            </a:extLst>
          </p:cNvPr>
          <p:cNvSpPr txBox="1"/>
          <p:nvPr userDrawn="1"/>
        </p:nvSpPr>
        <p:spPr>
          <a:xfrm>
            <a:off x="820881" y="5741681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82DC8CD-7373-B730-B390-D4EB35C9C214}"/>
              </a:ext>
            </a:extLst>
          </p:cNvPr>
          <p:cNvSpPr txBox="1">
            <a:spLocks/>
          </p:cNvSpPr>
          <p:nvPr userDrawn="1"/>
        </p:nvSpPr>
        <p:spPr>
          <a:xfrm>
            <a:off x="1620980" y="5780073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674923EB-FF8D-A4E9-02FD-2EDC5D291A2E}"/>
              </a:ext>
            </a:extLst>
          </p:cNvPr>
          <p:cNvSpPr txBox="1">
            <a:spLocks/>
          </p:cNvSpPr>
          <p:nvPr userDrawn="1"/>
        </p:nvSpPr>
        <p:spPr>
          <a:xfrm>
            <a:off x="1600197" y="6168651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2F8C85-DA21-AD14-5935-5EC7D4B48369}"/>
              </a:ext>
            </a:extLst>
          </p:cNvPr>
          <p:cNvSpPr txBox="1"/>
          <p:nvPr userDrawn="1"/>
        </p:nvSpPr>
        <p:spPr>
          <a:xfrm>
            <a:off x="7411046" y="5718597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8F8335-2BBC-BE1D-7183-C79F13F2141F}"/>
              </a:ext>
            </a:extLst>
          </p:cNvPr>
          <p:cNvSpPr txBox="1"/>
          <p:nvPr userDrawn="1"/>
        </p:nvSpPr>
        <p:spPr>
          <a:xfrm>
            <a:off x="820881" y="7112152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DAAE84-C876-8C92-80E7-9038820AE4D3}"/>
              </a:ext>
            </a:extLst>
          </p:cNvPr>
          <p:cNvSpPr txBox="1">
            <a:spLocks/>
          </p:cNvSpPr>
          <p:nvPr userDrawn="1"/>
        </p:nvSpPr>
        <p:spPr>
          <a:xfrm>
            <a:off x="1620980" y="7150544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2268C30-A14F-9119-5DEA-BEE124E2D02A}"/>
              </a:ext>
            </a:extLst>
          </p:cNvPr>
          <p:cNvSpPr txBox="1">
            <a:spLocks/>
          </p:cNvSpPr>
          <p:nvPr userDrawn="1"/>
        </p:nvSpPr>
        <p:spPr>
          <a:xfrm>
            <a:off x="1600197" y="7539122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7789D1-C384-FB28-EC44-FB2B466F5F5C}"/>
              </a:ext>
            </a:extLst>
          </p:cNvPr>
          <p:cNvSpPr txBox="1"/>
          <p:nvPr userDrawn="1"/>
        </p:nvSpPr>
        <p:spPr>
          <a:xfrm>
            <a:off x="7411046" y="7089068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6574BA-7070-47BD-D9B7-BB44F1CCE8E3}"/>
              </a:ext>
            </a:extLst>
          </p:cNvPr>
          <p:cNvSpPr txBox="1"/>
          <p:nvPr userDrawn="1"/>
        </p:nvSpPr>
        <p:spPr>
          <a:xfrm>
            <a:off x="9017618" y="1666024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3CC4BB0B-ACAD-6149-7357-25E20BCBC96A}"/>
              </a:ext>
            </a:extLst>
          </p:cNvPr>
          <p:cNvSpPr txBox="1">
            <a:spLocks/>
          </p:cNvSpPr>
          <p:nvPr userDrawn="1"/>
        </p:nvSpPr>
        <p:spPr>
          <a:xfrm>
            <a:off x="9817716" y="1704416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84019D50-AC47-18C7-C4D1-B74145E78306}"/>
              </a:ext>
            </a:extLst>
          </p:cNvPr>
          <p:cNvSpPr txBox="1">
            <a:spLocks/>
          </p:cNvSpPr>
          <p:nvPr userDrawn="1"/>
        </p:nvSpPr>
        <p:spPr>
          <a:xfrm>
            <a:off x="9796934" y="2092994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F1677F0-AD3F-482D-93AB-C88308CC930B}"/>
              </a:ext>
            </a:extLst>
          </p:cNvPr>
          <p:cNvSpPr txBox="1"/>
          <p:nvPr userDrawn="1"/>
        </p:nvSpPr>
        <p:spPr>
          <a:xfrm>
            <a:off x="15607782" y="1642940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5D1C88-85EA-26DA-00E9-7C3CBC9D1700}"/>
              </a:ext>
            </a:extLst>
          </p:cNvPr>
          <p:cNvSpPr txBox="1"/>
          <p:nvPr userDrawn="1"/>
        </p:nvSpPr>
        <p:spPr>
          <a:xfrm>
            <a:off x="9017618" y="3012017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D38B0DF7-816F-6D53-E7CA-43C617177466}"/>
              </a:ext>
            </a:extLst>
          </p:cNvPr>
          <p:cNvSpPr txBox="1">
            <a:spLocks/>
          </p:cNvSpPr>
          <p:nvPr userDrawn="1"/>
        </p:nvSpPr>
        <p:spPr>
          <a:xfrm>
            <a:off x="9817716" y="3050409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C7D8BED-005C-A9ED-7DFB-154A1891E9C9}"/>
              </a:ext>
            </a:extLst>
          </p:cNvPr>
          <p:cNvSpPr txBox="1">
            <a:spLocks/>
          </p:cNvSpPr>
          <p:nvPr userDrawn="1"/>
        </p:nvSpPr>
        <p:spPr>
          <a:xfrm>
            <a:off x="9796934" y="3438987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D035C3F-458F-017B-78AF-587C5C345906}"/>
              </a:ext>
            </a:extLst>
          </p:cNvPr>
          <p:cNvSpPr txBox="1"/>
          <p:nvPr userDrawn="1"/>
        </p:nvSpPr>
        <p:spPr>
          <a:xfrm>
            <a:off x="15607782" y="2988933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BACC54-4025-E74B-6BA2-C9C4BCE570F4}"/>
              </a:ext>
            </a:extLst>
          </p:cNvPr>
          <p:cNvSpPr txBox="1"/>
          <p:nvPr userDrawn="1"/>
        </p:nvSpPr>
        <p:spPr>
          <a:xfrm>
            <a:off x="9017618" y="4399076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A86DF1D3-B8A8-8EBE-B073-085071BEA765}"/>
              </a:ext>
            </a:extLst>
          </p:cNvPr>
          <p:cNvSpPr txBox="1">
            <a:spLocks/>
          </p:cNvSpPr>
          <p:nvPr userDrawn="1"/>
        </p:nvSpPr>
        <p:spPr>
          <a:xfrm>
            <a:off x="9817716" y="4437468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DD63B015-5DC8-9516-82D7-16F2B3998229}"/>
              </a:ext>
            </a:extLst>
          </p:cNvPr>
          <p:cNvSpPr txBox="1">
            <a:spLocks/>
          </p:cNvSpPr>
          <p:nvPr userDrawn="1"/>
        </p:nvSpPr>
        <p:spPr>
          <a:xfrm>
            <a:off x="9796934" y="4826046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57B548-F8C1-2986-F58B-A2072A7BDDD5}"/>
              </a:ext>
            </a:extLst>
          </p:cNvPr>
          <p:cNvSpPr txBox="1"/>
          <p:nvPr userDrawn="1"/>
        </p:nvSpPr>
        <p:spPr>
          <a:xfrm>
            <a:off x="15607782" y="4375992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DA06040-9DDC-CCE0-07BF-08555E36A5E8}"/>
              </a:ext>
            </a:extLst>
          </p:cNvPr>
          <p:cNvSpPr txBox="1"/>
          <p:nvPr userDrawn="1"/>
        </p:nvSpPr>
        <p:spPr>
          <a:xfrm>
            <a:off x="9017618" y="5741681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81401D31-68A0-7045-9DA2-C9B3CF4349C0}"/>
              </a:ext>
            </a:extLst>
          </p:cNvPr>
          <p:cNvSpPr txBox="1">
            <a:spLocks/>
          </p:cNvSpPr>
          <p:nvPr userDrawn="1"/>
        </p:nvSpPr>
        <p:spPr>
          <a:xfrm>
            <a:off x="9817716" y="5780073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051586BB-D37F-9F7E-B551-42B5625F449E}"/>
              </a:ext>
            </a:extLst>
          </p:cNvPr>
          <p:cNvSpPr txBox="1">
            <a:spLocks/>
          </p:cNvSpPr>
          <p:nvPr userDrawn="1"/>
        </p:nvSpPr>
        <p:spPr>
          <a:xfrm>
            <a:off x="9796934" y="6168651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A8493C1-45BA-723A-44CF-EDD6A4425440}"/>
              </a:ext>
            </a:extLst>
          </p:cNvPr>
          <p:cNvSpPr txBox="1"/>
          <p:nvPr userDrawn="1"/>
        </p:nvSpPr>
        <p:spPr>
          <a:xfrm>
            <a:off x="15607782" y="5718597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800403-1F93-05B7-564D-A34AD939596F}"/>
              </a:ext>
            </a:extLst>
          </p:cNvPr>
          <p:cNvSpPr txBox="1"/>
          <p:nvPr userDrawn="1"/>
        </p:nvSpPr>
        <p:spPr>
          <a:xfrm>
            <a:off x="9017618" y="7112152"/>
            <a:ext cx="4347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007DC5"/>
                </a:solidFill>
                <a:latin typeface="Work Sans" pitchFamily="2" charset="77"/>
              </a:rPr>
              <a:t>1.</a:t>
            </a:r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CAF72449-BDAF-1975-915D-E9A3B75D0F8B}"/>
              </a:ext>
            </a:extLst>
          </p:cNvPr>
          <p:cNvSpPr txBox="1">
            <a:spLocks/>
          </p:cNvSpPr>
          <p:nvPr userDrawn="1"/>
        </p:nvSpPr>
        <p:spPr>
          <a:xfrm>
            <a:off x="9817716" y="7150544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007DC5"/>
                </a:solidFill>
                <a:latin typeface="Work Sans SemiBold" pitchFamily="2" charset="77"/>
              </a:rPr>
              <a:t>Insert subject here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AD411725-1684-90A4-B111-E60A42614588}"/>
              </a:ext>
            </a:extLst>
          </p:cNvPr>
          <p:cNvSpPr txBox="1">
            <a:spLocks/>
          </p:cNvSpPr>
          <p:nvPr userDrawn="1"/>
        </p:nvSpPr>
        <p:spPr>
          <a:xfrm>
            <a:off x="9796934" y="7539122"/>
            <a:ext cx="5734167" cy="269388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Work Sans Medium" pitchFamily="2" charset="77"/>
              </a:rPr>
              <a:t>Insert subtitle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0E8A-F628-25B8-16A7-2AE940060CF1}"/>
              </a:ext>
            </a:extLst>
          </p:cNvPr>
          <p:cNvSpPr txBox="1"/>
          <p:nvPr userDrawn="1"/>
        </p:nvSpPr>
        <p:spPr>
          <a:xfrm>
            <a:off x="15607782" y="7089068"/>
            <a:ext cx="5549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7DC5"/>
                </a:solidFill>
                <a:latin typeface="Work Sans Light" pitchFamily="2" charset="77"/>
              </a:rPr>
              <a:t>01</a:t>
            </a:r>
          </a:p>
        </p:txBody>
      </p:sp>
      <p:sp>
        <p:nvSpPr>
          <p:cNvPr id="57" name="Footer Placeholder 4">
            <a:extLst>
              <a:ext uri="{FF2B5EF4-FFF2-40B4-BE49-F238E27FC236}">
                <a16:creationId xmlns:a16="http://schemas.microsoft.com/office/drawing/2014/main" id="{EF4C1B51-76A4-7A83-85A0-E54B56228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</p:spTree>
    <p:extLst>
      <p:ext uri="{BB962C8B-B14F-4D97-AF65-F5344CB8AC3E}">
        <p14:creationId xmlns:p14="http://schemas.microsoft.com/office/powerpoint/2010/main" val="21340215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463B2-1D9C-A526-174B-D0D63032C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A8D75-D7C3-16CA-E40D-D1503C2B3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3A184-ADB6-F940-D0A2-3FB2E58F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6E143-EBCC-2D49-B955-4C003F273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2BBE7-2FA6-C050-24E5-AB45839E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62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14752-F0AB-DEC9-03AB-ED53A9B37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D32E9-2EBF-6AD6-13B8-76A957CFE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FC5DD-1D10-BBA2-CF9E-0EC0201AD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0156F-E111-A599-BF75-4C54F8E0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0FA2D-08B1-04A9-7479-42AC387F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A63D4-FA38-EB48-5C8A-84F12217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68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B4CFE-9643-933B-F10B-AAB3D2DF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B5202-9F02-04F8-13FA-638FE3089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2F4F8-FD73-6788-7253-14E361A42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6305D-57B2-1463-452E-CA8BE9865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38C500-C305-0384-662B-BC116DE12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C44331-DDD1-2634-7C47-FF8D7DCF14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D37617-E8CB-DC18-6EA2-A1231FDE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914396-CC83-BF53-298D-9002A6D1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08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DD5BB-B2FB-CBFB-6DDC-2628B22E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7ABC2-0551-66E7-F686-15603F86C5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A401E-9537-B00B-ED1C-CE71D3D8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95DF0-3977-4304-C542-EFCFC4CB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55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93FE2-3B2C-A569-61AD-E494A68C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558D18-3A26-EFA6-CD2E-737E9EEA9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70184-D4D2-D8E9-446D-414CD164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59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69434-0F82-3A06-6278-932F0344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76E26-7716-0E2B-9A53-D8196BF4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6A9EE-8E41-8A2A-2D70-4DBAE7FC4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985EB-9258-F2F9-4851-18865BBD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4FEEB-8AA0-09ED-D42F-6C3B170AD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E6F57F-3826-9570-4CD3-45DABCFC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88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383D8-ADCD-E1C7-B46D-23B5DC252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E20086-8166-8215-D30A-39CFBD3831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08F0F2-8685-AC32-8653-23D7AFE9F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CC8C2-0B5F-1009-1BBC-6208C35BE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F0182-CD79-691C-A77F-FEF76F21A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4A46C-970B-8B5D-04C3-597419652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28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720D-DCF8-C504-B552-0ECF265A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57F12-C87B-7F02-52A7-55E5F3D55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91F63-7AA5-DCC2-1243-73E75AF5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A05B0-396D-43E9-7193-01C1AF30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AB044-2F79-F808-2586-6DBCA184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29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78840-21DE-6405-0830-A34F7C1F9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BB30B-8216-649B-3556-FBE6C50C1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19E9B-916E-260C-57A2-AB6FD5D3E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7EC96-DBD6-FEBE-B2C8-2753663F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DEA85-FEC6-6A29-779D-B7E8B2D6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7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651A82B7-B5E1-FCBC-876D-1EE491AF1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8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068994B-81ED-F66C-BF32-9C277B7A1D7C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727611" y="662680"/>
            <a:ext cx="16924281" cy="935174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sz="4200" b="1">
                <a:solidFill>
                  <a:srgbClr val="007DC5"/>
                </a:solidFill>
                <a:latin typeface="Work Sans" pitchFamily="2" charset="77"/>
              </a:rPr>
              <a:t>Full text page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FD5177-06D2-C019-13E7-6CDA2B1B4ED8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727610" y="2293622"/>
            <a:ext cx="16924283" cy="6427965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3000">
                <a:latin typeface="Work Sans Medium" pitchFamily="2" charset="77"/>
              </a:rPr>
              <a:t>Edit Master text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3B0E6D-F591-3C8D-5A7F-F6CC294FB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59607D4-3E0C-CCFF-D8A4-0243ECB41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99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5A3399-5D25-9B2C-0C72-D294A9549ED2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9288078" y="2293622"/>
            <a:ext cx="8302086" cy="6562143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3000">
                <a:latin typeface="Work Sans Medium" pitchFamily="2" charset="77"/>
              </a:rPr>
              <a:t>Edit Master text style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E18C6A5-504C-E268-4378-05EC504386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7611" y="662680"/>
            <a:ext cx="15773400" cy="935174"/>
          </a:xfrm>
        </p:spPr>
        <p:txBody>
          <a:bodyPr>
            <a:noAutofit/>
          </a:bodyPr>
          <a:lstStyle/>
          <a:p>
            <a:r>
              <a:rPr lang="en-US" sz="4200" b="1">
                <a:solidFill>
                  <a:srgbClr val="007DC5"/>
                </a:solidFill>
                <a:latin typeface="Work Sans" pitchFamily="2" charset="77"/>
              </a:rPr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681C3C7-C485-B1E3-175B-BB34BDA40219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727613" y="2293622"/>
            <a:ext cx="8272311" cy="6562143"/>
          </a:xfrm>
        </p:spPr>
        <p:txBody>
          <a:bodyPr>
            <a:normAutofit/>
          </a:bodyPr>
          <a:lstStyle/>
          <a:p>
            <a:r>
              <a:rPr lang="en-US" sz="3000">
                <a:latin typeface="Work Sans Medium" pitchFamily="2" charset="77"/>
              </a:rPr>
              <a:t>Edit Master text style</a:t>
            </a:r>
          </a:p>
          <a:p>
            <a:r>
              <a:rPr lang="en-US" sz="3000">
                <a:latin typeface="Work Sans Medium" pitchFamily="2" charset="77"/>
              </a:rPr>
              <a:t>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2B157E-FBD6-FDAC-DAA9-4E8CBB947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90CD9A-B22F-4FBB-1078-10285BECB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3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5A3399-5D25-9B2C-0C72-D294A9549ED2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727611" y="2293622"/>
            <a:ext cx="10694292" cy="6562143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3000">
                <a:latin typeface="Work Sans Medium" pitchFamily="2" charset="77"/>
              </a:rPr>
              <a:t>Edit Master text style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370C799-7BA3-A229-A28E-B3FD08350159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11970302" y="2293622"/>
            <a:ext cx="5734166" cy="6562143"/>
          </a:xfrm>
        </p:spPr>
        <p:txBody>
          <a:bodyPr>
            <a:normAutofit/>
          </a:bodyPr>
          <a:lstStyle/>
          <a:p>
            <a:r>
              <a:rPr lang="en-US" sz="3000">
                <a:latin typeface="Work Sans Medium" pitchFamily="2" charset="77"/>
              </a:rPr>
              <a:t>Edit Master text style</a:t>
            </a:r>
          </a:p>
          <a:p>
            <a:r>
              <a:rPr lang="en-US" sz="3000">
                <a:latin typeface="Work Sans Medium" pitchFamily="2" charset="77"/>
              </a:rPr>
              <a:t>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E18C6A5-504C-E268-4378-05EC504386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7611" y="662680"/>
            <a:ext cx="15773400" cy="935174"/>
          </a:xfrm>
        </p:spPr>
        <p:txBody>
          <a:bodyPr>
            <a:noAutofit/>
          </a:bodyPr>
          <a:lstStyle/>
          <a:p>
            <a:r>
              <a:rPr lang="en-US" sz="4200" b="1">
                <a:solidFill>
                  <a:srgbClr val="007DC5"/>
                </a:solidFill>
                <a:latin typeface="Work Sans" pitchFamily="2" charset="77"/>
              </a:rPr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DCF170-1AE6-8E56-F608-07D3CE788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351F4E-F007-AE58-DD45-95CA90FAE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67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5A3399-5D25-9B2C-0C72-D294A9549ED2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7010175" y="2293622"/>
            <a:ext cx="10694292" cy="6562143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3000">
                <a:latin typeface="Work Sans Medium" pitchFamily="2" charset="77"/>
              </a:rPr>
              <a:t>Edit Master text style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E18C6A5-504C-E268-4378-05EC504386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7611" y="662680"/>
            <a:ext cx="15773400" cy="935174"/>
          </a:xfrm>
        </p:spPr>
        <p:txBody>
          <a:bodyPr>
            <a:noAutofit/>
          </a:bodyPr>
          <a:lstStyle/>
          <a:p>
            <a:r>
              <a:rPr lang="en-US" sz="4200" b="1">
                <a:solidFill>
                  <a:srgbClr val="007DC5"/>
                </a:solidFill>
                <a:latin typeface="Work Sans" pitchFamily="2" charset="77"/>
              </a:rPr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681C3C7-C485-B1E3-175B-BB34BDA40219}"/>
              </a:ext>
            </a:extLst>
          </p:cNvPr>
          <p:cNvSpPr>
            <a:spLocks noGrp="1"/>
          </p:cNvSpPr>
          <p:nvPr>
            <p:ph sz="half" idx="4294967295" hasCustomPrompt="1"/>
          </p:nvPr>
        </p:nvSpPr>
        <p:spPr>
          <a:xfrm>
            <a:off x="727612" y="2293622"/>
            <a:ext cx="5734166" cy="6562143"/>
          </a:xfrm>
        </p:spPr>
        <p:txBody>
          <a:bodyPr>
            <a:normAutofit/>
          </a:bodyPr>
          <a:lstStyle/>
          <a:p>
            <a:r>
              <a:rPr lang="en-US" sz="3000">
                <a:latin typeface="Work Sans Medium" pitchFamily="2" charset="77"/>
              </a:rPr>
              <a:t>Edit Master text style</a:t>
            </a:r>
          </a:p>
          <a:p>
            <a:r>
              <a:rPr lang="en-US" sz="3000">
                <a:latin typeface="Work Sans Medium" pitchFamily="2" charset="77"/>
              </a:rPr>
              <a:t>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38E90E6-D3F4-7752-7D1C-ED9FED81B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543F0B1-2A5C-21D8-3FF5-F9813D9F4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B8B98-0FEF-2D1A-117E-9E325BB8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87754-DDE0-4D7C-0475-6EC7AA745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5CA74D0-1BDC-930E-4B5C-4A161A2949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DDAB129-2AD0-28AC-0D0F-FEEBCC408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585A9-279A-052F-4848-C79A49399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"/>
            <a:ext cx="10513218" cy="10286999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4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585A9-279A-052F-4848-C79A49399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1"/>
            <a:ext cx="6052931" cy="10286999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B8B98-0FEF-2D1A-117E-9E325BB8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735" y="685800"/>
            <a:ext cx="10642878" cy="10287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E34E76C-E18A-66C1-D4B8-730DEB808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4735" y="1959429"/>
            <a:ext cx="10642878" cy="6844053"/>
          </a:xfrm>
        </p:spPr>
        <p:txBody>
          <a:bodyPr>
            <a:normAutofit/>
          </a:bodyPr>
          <a:lstStyle>
            <a:lvl1pPr marL="0" indent="0">
              <a:buNone/>
              <a:defRPr sz="2100" b="0" i="0">
                <a:solidFill>
                  <a:schemeClr val="tx1"/>
                </a:solidFill>
                <a:latin typeface="Work Sans Medium" pitchFamily="2" charset="77"/>
                <a:cs typeface="Poppins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25B91C8-DA14-B341-53C0-AA656E110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493295-764C-2966-AF90-67C62A849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7614" y="9215783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7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4E0B4-A303-DEBC-583A-A00701C4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72A45-EFC3-1D2D-CB16-073D3B8D3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03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5BEC0-66D7-7E3B-3813-DB767ED43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58500" y="921365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3D960-57C2-36E9-F853-753043AE8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01477" y="9213655"/>
            <a:ext cx="66216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DC5"/>
                </a:solidFill>
              </a:defRPr>
            </a:lvl1pPr>
          </a:lstStyle>
          <a:p>
            <a:fld id="{258E86C9-7581-F248-B32D-1E042C0BB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7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704" r:id="rId17"/>
  </p:sldLayoutIdLst>
  <p:hf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rgbClr val="007DC5"/>
          </a:solidFill>
          <a:latin typeface="Work Sans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rgbClr val="007DC5"/>
          </a:solidFill>
          <a:latin typeface="Work Sans Medium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Work Sans Medium" pitchFamily="2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Work Sans Medium" pitchFamily="2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Work Sans Medium" pitchFamily="2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Work Sans Medium" pitchFamily="2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snake&#10;&#10;Description automatically generated with low confidence">
            <a:extLst>
              <a:ext uri="{FF2B5EF4-FFF2-40B4-BE49-F238E27FC236}">
                <a16:creationId xmlns:a16="http://schemas.microsoft.com/office/drawing/2014/main" id="{2C341E58-CC9E-895B-FCB6-01CDDB0638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1197"/>
          <a:stretch>
            <a:fillRect/>
          </a:stretch>
        </p:blipFill>
        <p:spPr bwMode="auto">
          <a:xfrm>
            <a:off x="0" y="8802314"/>
            <a:ext cx="18288000" cy="148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BB943E-B054-0764-89DE-86D6E8B4E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038D9-5E33-A4B1-F9A4-46248409B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9B2DC-9F3B-A0F4-326E-B54733202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A827D-0678-546F-A1BB-B25EA6E9F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C5CDEE-1A27-344C-92E3-77B8830100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1ACC20-024D-C6C0-47F2-4894E6EA96C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257300" y="9102976"/>
            <a:ext cx="484592" cy="59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8.pn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6.jpeg"/><Relationship Id="rId9" Type="http://schemas.openxmlformats.org/officeDocument/2006/relationships/image" Target="../media/image23.sv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33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keso.gov.my/images/borang/lindung24jam/formatteksfail.pd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keso.gov.my/images/borang/lindung24jam/formatteksfail.pd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1.xml"/><Relationship Id="rId11" Type="http://schemas.openxmlformats.org/officeDocument/2006/relationships/image" Target="../media/image14.svg"/><Relationship Id="rId5" Type="http://schemas.openxmlformats.org/officeDocument/2006/relationships/image" Target="../media/image13.jpeg"/><Relationship Id="rId10" Type="http://schemas.microsoft.com/office/2007/relationships/diagramDrawing" Target="../diagrams/drawing1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5129559E-421C-9AC2-EE62-9A775897C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6620"/>
            <a:ext cx="18288000" cy="10287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DD8A20F-D83F-0868-165A-4A10CBFCFF86}"/>
              </a:ext>
            </a:extLst>
          </p:cNvPr>
          <p:cNvSpPr txBox="1">
            <a:spLocks/>
          </p:cNvSpPr>
          <p:nvPr/>
        </p:nvSpPr>
        <p:spPr>
          <a:xfrm>
            <a:off x="486834" y="3021054"/>
            <a:ext cx="17381279" cy="3309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marL="52388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Aptos" panose="020B0004020202020204" pitchFamily="34" charset="0"/>
              </a:rPr>
              <a:t>EMPLOYEES’ SOCIAL SECURITY (AMENDMENT) ACT 2026:</a:t>
            </a:r>
          </a:p>
          <a:p>
            <a:pPr marL="52388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Aptos" panose="020B0004020202020204" pitchFamily="34" charset="0"/>
              </a:rPr>
              <a:t>NON-EMPLOYMENT INJURY SCHEME (SKBBK)</a:t>
            </a:r>
          </a:p>
          <a:p>
            <a:pPr marL="468000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Aptos" panose="020B0004020202020204" pitchFamily="34" charset="0"/>
              </a:rPr>
              <a:t>“LINDUNG 24 JAM”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F59D8F6-B55D-C8FB-8208-146716A70DAC}"/>
              </a:ext>
            </a:extLst>
          </p:cNvPr>
          <p:cNvSpPr txBox="1">
            <a:spLocks/>
          </p:cNvSpPr>
          <p:nvPr/>
        </p:nvSpPr>
        <p:spPr>
          <a:xfrm>
            <a:off x="486833" y="5910957"/>
            <a:ext cx="17381280" cy="21186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US" sz="2400" b="0" dirty="0">
              <a:latin typeface="Aptos" panose="020B0004020202020204" pitchFamily="34" charset="0"/>
            </a:endParaRPr>
          </a:p>
          <a:p>
            <a:pPr algn="ctr"/>
            <a:endParaRPr lang="en-US" sz="2400" b="0" dirty="0">
              <a:latin typeface="Aptos" panose="020B0004020202020204" pitchFamily="34" charset="0"/>
            </a:endParaRPr>
          </a:p>
          <a:p>
            <a:pPr algn="ctr"/>
            <a:r>
              <a:rPr lang="en-US" sz="2400" b="0" dirty="0">
                <a:latin typeface="Aptos" panose="020B0004020202020204" pitchFamily="34" charset="0"/>
              </a:rPr>
              <a:t>PERTUBUHAN KESELAMATAN SOSIAL</a:t>
            </a:r>
          </a:p>
          <a:p>
            <a:pPr algn="ctr"/>
            <a:endParaRPr lang="en-US" sz="2000" b="0" i="1" dirty="0">
              <a:latin typeface="Aptos" panose="020B0004020202020204" pitchFamily="34" charset="0"/>
            </a:endParaRPr>
          </a:p>
          <a:p>
            <a:pPr algn="ctr"/>
            <a:r>
              <a:rPr lang="en-US" sz="2000" b="0" i="1" dirty="0">
                <a:latin typeface="Aptos" panose="020B0004020202020204" pitchFamily="34" charset="0"/>
              </a:rPr>
              <a:t>Ver. 1.0/SKBBK/JUN26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E6FBCC-B1C2-44B9-270B-2DB7E10C942C}"/>
              </a:ext>
            </a:extLst>
          </p:cNvPr>
          <p:cNvCxnSpPr>
            <a:cxnSpLocks/>
          </p:cNvCxnSpPr>
          <p:nvPr/>
        </p:nvCxnSpPr>
        <p:spPr>
          <a:xfrm>
            <a:off x="6819284" y="6741384"/>
            <a:ext cx="4716379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6" descr="A blue and green text&#10;&#10;AI-generated content may be incorrect.">
            <a:extLst>
              <a:ext uri="{FF2B5EF4-FFF2-40B4-BE49-F238E27FC236}">
                <a16:creationId xmlns:a16="http://schemas.microsoft.com/office/drawing/2014/main" id="{D77C11E8-0131-B822-6D3A-66498F0FB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286" y="1214971"/>
            <a:ext cx="2711996" cy="1525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633397F-D147-0CA1-6CF5-057FC0B1C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583"/>
            <a:ext cx="6008916" cy="278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8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5AF96-149D-DFF1-7918-51BA78311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en mesh&#10;&#10;AI-generated content may be incorrect.">
            <a:extLst>
              <a:ext uri="{FF2B5EF4-FFF2-40B4-BE49-F238E27FC236}">
                <a16:creationId xmlns:a16="http://schemas.microsoft.com/office/drawing/2014/main" id="{EBB0E14C-2542-0977-91A0-A013EFEDE0B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72277" y="9000736"/>
            <a:ext cx="18288000" cy="25298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2D84B89-EF33-FD72-56E0-A8867B0BDEA5}"/>
              </a:ext>
            </a:extLst>
          </p:cNvPr>
          <p:cNvSpPr/>
          <p:nvPr/>
        </p:nvSpPr>
        <p:spPr>
          <a:xfrm>
            <a:off x="914401" y="611824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EF8F17B6-5ED5-CD0B-B795-645304FA8F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80D4A7-5138-B30A-441B-D45F9FE940E3}"/>
              </a:ext>
            </a:extLst>
          </p:cNvPr>
          <p:cNvSpPr txBox="1"/>
          <p:nvPr/>
        </p:nvSpPr>
        <p:spPr>
          <a:xfrm>
            <a:off x="3138579" y="2777387"/>
            <a:ext cx="2978092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</a:rPr>
              <a:t>Medical Benefit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A6371-77CF-0278-1451-56807AC1DAEE}"/>
              </a:ext>
            </a:extLst>
          </p:cNvPr>
          <p:cNvSpPr txBox="1"/>
          <p:nvPr/>
        </p:nvSpPr>
        <p:spPr>
          <a:xfrm>
            <a:off x="3211998" y="4286699"/>
            <a:ext cx="4348370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3200">
                <a:latin typeface="Work Sans" pitchFamily="2" charset="0"/>
              </a:rPr>
              <a:t>Temporary Disablement 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pPr rtl="0"/>
            <a:r>
              <a:rPr lang="en-US" sz="3200">
                <a:latin typeface="Work Sans" pitchFamily="2" charset="0"/>
              </a:rPr>
              <a:t>Benefit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endParaRPr lang="en-US">
              <a:latin typeface="Work Sans" pitchFamily="2" charset="0"/>
            </a:endParaRPr>
          </a:p>
          <a:p>
            <a:endParaRPr lang="en-US">
              <a:latin typeface="Work Sans" pitchFamily="2" charset="0"/>
            </a:endParaRP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6AA37-37DD-EC95-F924-5EA004ED7933}"/>
              </a:ext>
            </a:extLst>
          </p:cNvPr>
          <p:cNvSpPr txBox="1"/>
          <p:nvPr/>
        </p:nvSpPr>
        <p:spPr>
          <a:xfrm>
            <a:off x="3180692" y="6291095"/>
            <a:ext cx="914400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  <a:ea typeface="YAFcfr0ZwUA_0"/>
                <a:cs typeface="YAFcfr0ZwUA_0"/>
              </a:rPr>
              <a:t>Permanent Disablement </a:t>
            </a:r>
          </a:p>
          <a:p>
            <a:r>
              <a:rPr lang="en-US" sz="3200">
                <a:latin typeface="Work Sans" pitchFamily="2" charset="0"/>
                <a:ea typeface="YAFcfr0ZwUA_0"/>
                <a:cs typeface="YAFcfr0ZwUA_0"/>
              </a:rPr>
              <a:t>Benefit</a:t>
            </a: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90C20-7161-AF42-A78F-0CEF4CEFB8D1}"/>
              </a:ext>
            </a:extLst>
          </p:cNvPr>
          <p:cNvSpPr txBox="1"/>
          <p:nvPr/>
        </p:nvSpPr>
        <p:spPr>
          <a:xfrm>
            <a:off x="3184096" y="8243522"/>
            <a:ext cx="4447761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</a:rPr>
              <a:t>Dependants’s Benefit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C2F27D-8382-35DA-CFB9-282209BA2ABA}"/>
              </a:ext>
            </a:extLst>
          </p:cNvPr>
          <p:cNvSpPr txBox="1"/>
          <p:nvPr/>
        </p:nvSpPr>
        <p:spPr>
          <a:xfrm>
            <a:off x="10371208" y="2454744"/>
            <a:ext cx="413716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  <a:ea typeface="YAFcfr0ZwUA_0"/>
                <a:cs typeface="YAFcfr0ZwUA_0"/>
              </a:rPr>
              <a:t>Constant-attendance</a:t>
            </a:r>
          </a:p>
          <a:p>
            <a:r>
              <a:rPr lang="en-US" sz="3200">
                <a:latin typeface="Work Sans" pitchFamily="2" charset="0"/>
                <a:ea typeface="YAFcfr0ZwUA_0"/>
                <a:cs typeface="YAFcfr0ZwUA_0"/>
              </a:rPr>
              <a:t>Allowance</a:t>
            </a: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36EEB2-CB8E-215C-7FA6-3F9A03E43042}"/>
              </a:ext>
            </a:extLst>
          </p:cNvPr>
          <p:cNvSpPr txBox="1"/>
          <p:nvPr/>
        </p:nvSpPr>
        <p:spPr>
          <a:xfrm>
            <a:off x="10371208" y="4400804"/>
            <a:ext cx="2775858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</a:rPr>
              <a:t>Funeral Benefit</a:t>
            </a:r>
            <a:endParaRPr lang="en-US">
              <a:latin typeface="Work Sans" pitchFamily="2" charset="0"/>
              <a:ea typeface="Calibri" panose="020F0502020204030204"/>
              <a:cs typeface="Calibri" panose="020F0502020204030204"/>
            </a:endParaRPr>
          </a:p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D7CD1E-3940-755F-D935-A7322BA4EAFE}"/>
              </a:ext>
            </a:extLst>
          </p:cNvPr>
          <p:cNvSpPr txBox="1"/>
          <p:nvPr/>
        </p:nvSpPr>
        <p:spPr>
          <a:xfrm>
            <a:off x="10376182" y="6230726"/>
            <a:ext cx="4998612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Work Sans" pitchFamily="2" charset="0"/>
              </a:rPr>
              <a:t>Physical or Vocational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r>
              <a:rPr lang="en-US" sz="3200">
                <a:latin typeface="Work Sans" pitchFamily="2" charset="0"/>
                <a:ea typeface="Calibri"/>
                <a:cs typeface="Calibri"/>
              </a:rPr>
              <a:t>Rehabilitation</a:t>
            </a:r>
            <a:endParaRPr lang="en-US">
              <a:latin typeface="Work Sans" pitchFamily="2" charset="0"/>
              <a:ea typeface="Calibri" panose="020F0502020204030204"/>
              <a:cs typeface="Calibri" panose="020F0502020204030204"/>
            </a:endParaRPr>
          </a:p>
          <a:p>
            <a:pPr algn="ctr"/>
            <a:endParaRPr lang="en-US">
              <a:latin typeface="Work Sans" pitchFamily="2" charset="0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7BC4FD-A4A8-8365-089E-0EA6D65D8894}"/>
              </a:ext>
            </a:extLst>
          </p:cNvPr>
          <p:cNvSpPr txBox="1"/>
          <p:nvPr/>
        </p:nvSpPr>
        <p:spPr>
          <a:xfrm>
            <a:off x="10371208" y="8224226"/>
            <a:ext cx="9144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3200">
                <a:latin typeface="Work Sans" pitchFamily="2" charset="0"/>
              </a:rPr>
              <a:t>Education Benefit</a:t>
            </a:r>
            <a:endParaRPr lang="en-US" sz="3200">
              <a:latin typeface="Work Sans" pitchFamily="2" charset="0"/>
              <a:ea typeface="Calibri"/>
              <a:cs typeface="Calibri"/>
            </a:endParaRPr>
          </a:p>
          <a:p>
            <a:pPr algn="ctr"/>
            <a:endParaRPr lang="en-US">
              <a:latin typeface="Work Sans" pitchFamily="2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D98C380B-2884-1AB7-FFBE-22310851DC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575" y="1507066"/>
            <a:ext cx="3460849" cy="494453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4C47CC9-255E-75F2-547B-5209D3418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9464" y="3637844"/>
            <a:ext cx="2981073" cy="423898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F8B300A-8F97-A2D6-F816-F8003E6EBD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401" y="4933204"/>
            <a:ext cx="2346071" cy="3307646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04F7903-BE00-FABE-BC20-DE23A7F941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6125" y="6593365"/>
            <a:ext cx="2585960" cy="3745087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88CDEB5B-2F0A-7A39-1E38-F97142A993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09142" y="2159534"/>
            <a:ext cx="2463102" cy="351348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116BCF5F-EB21-FD15-69A2-0404DDBE1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72688" y="3812341"/>
            <a:ext cx="2289166" cy="3153188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D7DF720E-D8FD-258E-72C8-AD1F3FD40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86749" y="5463434"/>
            <a:ext cx="2077960" cy="289961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73E88645-4D04-5479-D11F-EC92BAAA5B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88067" y="7432451"/>
            <a:ext cx="1908926" cy="2662708"/>
          </a:xfrm>
          <a:prstGeom prst="rect">
            <a:avLst/>
          </a:prstGeom>
        </p:spPr>
      </p:pic>
      <p:pic>
        <p:nvPicPr>
          <p:cNvPr id="4" name="Picture 3" descr="A person with a bandaged arm giving a thumbs up&#10;&#10;AI-generated content may be incorrect.">
            <a:extLst>
              <a:ext uri="{FF2B5EF4-FFF2-40B4-BE49-F238E27FC236}">
                <a16:creationId xmlns:a16="http://schemas.microsoft.com/office/drawing/2014/main" id="{68F13944-7B6E-94B3-C81D-5B67E5347C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549332" y="1660086"/>
            <a:ext cx="6461424" cy="93040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D80688-A264-44B9-AF46-83FDA04FBDFB}"/>
              </a:ext>
            </a:extLst>
          </p:cNvPr>
          <p:cNvSpPr txBox="1"/>
          <p:nvPr/>
        </p:nvSpPr>
        <p:spPr>
          <a:xfrm>
            <a:off x="1252916" y="376898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BENEFITS</a:t>
            </a:r>
            <a:endParaRPr lang="en-US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>
              <a:latin typeface="Montserrat"/>
            </a:endParaRPr>
          </a:p>
        </p:txBody>
      </p:sp>
      <p:pic>
        <p:nvPicPr>
          <p:cNvPr id="12" name="Picture 11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5407ADF1-315C-A443-F914-B649302AD3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1B87DC0-AA82-D748-DF04-9F988F0B14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6BD29E8-7C4A-EC77-3656-FE7CCF861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55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B1C2A-F259-92F9-76B9-11211B8A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>
            <a:extLst>
              <a:ext uri="{FF2B5EF4-FFF2-40B4-BE49-F238E27FC236}">
                <a16:creationId xmlns:a16="http://schemas.microsoft.com/office/drawing/2014/main" id="{97D1FB23-797D-C9D0-777C-66F6BEC1865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55608" y="545244"/>
            <a:ext cx="1694390" cy="596080"/>
          </a:xfrm>
          <a:prstGeom prst="rect">
            <a:avLst/>
          </a:prstGeom>
        </p:spPr>
      </p:pic>
      <p:grpSp>
        <p:nvGrpSpPr>
          <p:cNvPr id="5" name="object 5">
            <a:extLst>
              <a:ext uri="{FF2B5EF4-FFF2-40B4-BE49-F238E27FC236}">
                <a16:creationId xmlns:a16="http://schemas.microsoft.com/office/drawing/2014/main" id="{6C03E0DB-31B6-0592-1391-B095B55DD5D7}"/>
              </a:ext>
            </a:extLst>
          </p:cNvPr>
          <p:cNvGrpSpPr/>
          <p:nvPr/>
        </p:nvGrpSpPr>
        <p:grpSpPr>
          <a:xfrm>
            <a:off x="863955" y="580560"/>
            <a:ext cx="252095" cy="1152525"/>
            <a:chOff x="863955" y="580560"/>
            <a:chExt cx="252095" cy="1152525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CB3E72CA-2152-95DC-1D53-7CE595416E5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955" y="580560"/>
              <a:ext cx="251764" cy="1152298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421AEF5B-FB12-9FC1-6ACA-E410D7C8FC0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399" y="611860"/>
              <a:ext cx="155981" cy="1055522"/>
            </a:xfrm>
            <a:prstGeom prst="rect">
              <a:avLst/>
            </a:prstGeom>
          </p:spPr>
        </p:pic>
      </p:grp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9BEE1730-3502-DB78-317F-2658B1EFB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798303"/>
              </p:ext>
            </p:extLst>
          </p:nvPr>
        </p:nvGraphicFramePr>
        <p:xfrm>
          <a:off x="1331723" y="1933602"/>
          <a:ext cx="16176816" cy="7758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3552">
                  <a:extLst>
                    <a:ext uri="{9D8B030D-6E8A-4147-A177-3AD203B41FA5}">
                      <a16:colId xmlns:a16="http://schemas.microsoft.com/office/drawing/2014/main" val="2611676017"/>
                    </a:ext>
                  </a:extLst>
                </a:gridCol>
                <a:gridCol w="3778556">
                  <a:extLst>
                    <a:ext uri="{9D8B030D-6E8A-4147-A177-3AD203B41FA5}">
                      <a16:colId xmlns:a16="http://schemas.microsoft.com/office/drawing/2014/main" val="1727834309"/>
                    </a:ext>
                  </a:extLst>
                </a:gridCol>
                <a:gridCol w="11504708">
                  <a:extLst>
                    <a:ext uri="{9D8B030D-6E8A-4147-A177-3AD203B41FA5}">
                      <a16:colId xmlns:a16="http://schemas.microsoft.com/office/drawing/2014/main" val="1487664434"/>
                    </a:ext>
                  </a:extLst>
                </a:gridCol>
              </a:tblGrid>
              <a:tr h="674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chemeClr val="bg1"/>
                          </a:solidFill>
                          <a:effectLst/>
                        </a:rPr>
                        <a:t>Bil.</a:t>
                      </a:r>
                      <a:endParaRPr lang="en-US" sz="2400" b="1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chemeClr val="bg1"/>
                          </a:solidFill>
                          <a:effectLst/>
                        </a:rPr>
                        <a:t>Jenis </a:t>
                      </a:r>
                      <a:r>
                        <a:rPr lang="en-US" sz="2400" b="1" kern="100" err="1">
                          <a:solidFill>
                            <a:schemeClr val="bg1"/>
                          </a:solidFill>
                          <a:effectLst/>
                        </a:rPr>
                        <a:t>Faedah</a:t>
                      </a:r>
                      <a:endParaRPr lang="en-US" sz="2400" b="1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err="1">
                          <a:solidFill>
                            <a:schemeClr val="bg1"/>
                          </a:solidFill>
                          <a:effectLst/>
                        </a:rPr>
                        <a:t>Ringkasan</a:t>
                      </a:r>
                      <a:endParaRPr lang="en-US" sz="2400" b="1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4629600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Medical Benefit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</a:rPr>
                        <a:t>Medical treatment for injuries resulting from an eligible accident, including treatment at PERKESO panel clinics or government clinics/hospitals.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7361884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Temporary Disablement Benefit</a:t>
                      </a:r>
                      <a:endParaRPr lang="en-US" sz="280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Payable to employee throughout the medical leave period certified by a doctor, for a period of not less than 4 days including the day of the accident.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7978294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Permanent Disablement Benefit</a:t>
                      </a:r>
                      <a:endParaRPr lang="en-US" sz="280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Payable to employee suffers permanent disablement due to injuries, subject to assessment by the Medical Board.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15087784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Constant-attendance Allowance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Payable to employee</a:t>
                      </a:r>
                      <a:r>
                        <a:rPr lang="en-US" sz="24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 </a:t>
                      </a: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with severe permanent disablement who require constant attendance of another person, at a monthly rate of RM500.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3817192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err="1">
                          <a:solidFill>
                            <a:schemeClr val="tx1"/>
                          </a:solidFill>
                          <a:effectLst/>
                        </a:rPr>
                        <a:t>Dependants’</a:t>
                      </a: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 Benefit</a:t>
                      </a:r>
                      <a:endParaRPr lang="en-US" sz="280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Payable to </a:t>
                      </a:r>
                      <a:r>
                        <a:rPr lang="en-US" sz="2400" b="0" i="0" u="none" strike="noStrike" kern="100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dependants</a:t>
                      </a: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if an </a:t>
                      </a:r>
                      <a:r>
                        <a:rPr lang="en-US" sz="24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insured person </a:t>
                      </a: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dies as a result of a non-employment injury.</a:t>
                      </a:r>
                      <a:endParaRPr lang="en-US" sz="2800" b="0" i="0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0325625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Funeral Benefit</a:t>
                      </a:r>
                      <a:endParaRPr lang="en-US" sz="280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</a:rPr>
                        <a:t>An amount of RM3,000 is paid to eligible next-of-kin or the party that bears the funeral expenses, subject to terms and conditions.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0614212"/>
                  </a:ext>
                </a:extLst>
              </a:tr>
              <a:tr h="12731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Physical and Vocational Rehabilitation​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</a:rPr>
                        <a:t>Includes physical and vocational rehabilitation, prosthetic/orthotic devices, training, and return-to-work programs according to PERKESO rates and conditions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31366735"/>
                  </a:ext>
                </a:extLst>
              </a:tr>
              <a:tr h="835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n-US" sz="2400" b="0" kern="1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effectLst/>
                        </a:rPr>
                        <a:t>Education Benefit​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kern="100" noProof="0">
                          <a:solidFill>
                            <a:schemeClr val="tx1"/>
                          </a:solidFill>
                          <a:effectLst/>
                        </a:rPr>
                        <a:t>Education loan facilities for dependent children, subject to PERKESO terms and conditions</a:t>
                      </a:r>
                      <a:endParaRPr lang="en-US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1756793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2D64DB8-297C-4610-8B5C-5395E57CD0CE}"/>
              </a:ext>
            </a:extLst>
          </p:cNvPr>
          <p:cNvSpPr txBox="1"/>
          <p:nvPr/>
        </p:nvSpPr>
        <p:spPr>
          <a:xfrm>
            <a:off x="1252916" y="376898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BENEFITS</a:t>
            </a:r>
            <a:endParaRPr lang="en-US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 </a:t>
            </a:r>
            <a:endParaRPr lang="fi-FI">
              <a:latin typeface="Montserrat"/>
            </a:endParaRPr>
          </a:p>
        </p:txBody>
      </p:sp>
      <p:pic>
        <p:nvPicPr>
          <p:cNvPr id="3" name="Picture 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CDD230ED-3470-3C13-CD5F-CAF289F7F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483535-EF68-1351-61CB-C8878F4C77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/>
              <a:t>Ver. 1.0/SKBBK/JUN26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8227C-A78D-3B6A-ADB8-2B89FBA63B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en-US" spc="-25" smtClean="0"/>
              <a:t>11</a:t>
            </a:fld>
            <a:endParaRPr lang="en-US" spc="-25"/>
          </a:p>
        </p:txBody>
      </p:sp>
    </p:spTree>
    <p:extLst>
      <p:ext uri="{BB962C8B-B14F-4D97-AF65-F5344CB8AC3E}">
        <p14:creationId xmlns:p14="http://schemas.microsoft.com/office/powerpoint/2010/main" val="2789567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3E45C-0D31-2C0E-0422-6EE7A9EB7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43F2102F-808D-3059-0F81-A18D83F9D33C}"/>
              </a:ext>
            </a:extLst>
          </p:cNvPr>
          <p:cNvGrpSpPr/>
          <p:nvPr/>
        </p:nvGrpSpPr>
        <p:grpSpPr>
          <a:xfrm>
            <a:off x="863955" y="537972"/>
            <a:ext cx="252095" cy="1160145"/>
            <a:chOff x="863955" y="537972"/>
            <a:chExt cx="252095" cy="1160145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E943B887-3176-4D42-DB0D-627DA0E7370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3955" y="537972"/>
              <a:ext cx="251764" cy="1159763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112D5EBE-77E7-3F2B-055E-4DD79D4BC1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399" y="568934"/>
              <a:ext cx="155981" cy="1055522"/>
            </a:xfrm>
            <a:prstGeom prst="rect">
              <a:avLst/>
            </a:prstGeom>
          </p:spPr>
        </p:pic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6168E9DC-F5B1-8C39-1635-DE1E5577B064}"/>
              </a:ext>
            </a:extLst>
          </p:cNvPr>
          <p:cNvSpPr txBox="1"/>
          <p:nvPr/>
        </p:nvSpPr>
        <p:spPr>
          <a:xfrm>
            <a:off x="12619990" y="6829043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60">
                <a:solidFill>
                  <a:srgbClr val="007CC5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03144CB2-3FBD-4108-E424-871A229E1A4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55608" y="545244"/>
            <a:ext cx="1694390" cy="59608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4C65BFE-0602-98C0-E4DE-FD8C0008E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139253"/>
              </p:ext>
            </p:extLst>
          </p:nvPr>
        </p:nvGraphicFramePr>
        <p:xfrm>
          <a:off x="2081213" y="2416585"/>
          <a:ext cx="13650973" cy="644563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64917">
                  <a:extLst>
                    <a:ext uri="{9D8B030D-6E8A-4147-A177-3AD203B41FA5}">
                      <a16:colId xmlns:a16="http://schemas.microsoft.com/office/drawing/2014/main" val="868613512"/>
                    </a:ext>
                  </a:extLst>
                </a:gridCol>
                <a:gridCol w="3029437">
                  <a:extLst>
                    <a:ext uri="{9D8B030D-6E8A-4147-A177-3AD203B41FA5}">
                      <a16:colId xmlns:a16="http://schemas.microsoft.com/office/drawing/2014/main" val="3226245881"/>
                    </a:ext>
                  </a:extLst>
                </a:gridCol>
                <a:gridCol w="3799019">
                  <a:extLst>
                    <a:ext uri="{9D8B030D-6E8A-4147-A177-3AD203B41FA5}">
                      <a16:colId xmlns:a16="http://schemas.microsoft.com/office/drawing/2014/main" val="331399311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894014984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pPr marL="9144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3000" b="1" u="none" strike="noStrike" baseline="0" noProof="0">
                          <a:solidFill>
                            <a:srgbClr val="FFFFFF"/>
                          </a:solidFill>
                        </a:rPr>
                        <a:t>Benefit Types</a:t>
                      </a:r>
                      <a:endParaRPr/>
                    </a:p>
                  </a:txBody>
                  <a:tcPr marL="0" marR="0" marT="4953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3000" b="1">
                          <a:solidFill>
                            <a:schemeClr val="bg1"/>
                          </a:solidFill>
                        </a:rPr>
                        <a:t>Phase 1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MY" sz="2400" b="1">
                          <a:solidFill>
                            <a:srgbClr val="92D050"/>
                          </a:solidFill>
                        </a:rPr>
                        <a:t>1 June 2026 until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MY" sz="2400" b="1">
                          <a:solidFill>
                            <a:srgbClr val="92D050"/>
                          </a:solidFill>
                        </a:rPr>
                        <a:t>31 May 2028</a:t>
                      </a:r>
                      <a:endParaRPr lang="en-MY" sz="3000" b="1">
                        <a:solidFill>
                          <a:srgbClr val="92D050"/>
                        </a:solidFill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3000" b="1">
                          <a:solidFill>
                            <a:schemeClr val="bg1"/>
                          </a:solidFill>
                        </a:rPr>
                        <a:t>Phase 2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MY" sz="2400" b="1">
                          <a:solidFill>
                            <a:srgbClr val="92D050"/>
                          </a:solidFill>
                        </a:rPr>
                        <a:t>1 June 2028 until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MY" sz="2400" b="1">
                          <a:solidFill>
                            <a:srgbClr val="92D050"/>
                          </a:solidFill>
                        </a:rPr>
                        <a:t>31 May 2031</a:t>
                      </a:r>
                      <a:endParaRPr lang="en-MY" sz="2400" b="1">
                        <a:solidFill>
                          <a:srgbClr val="92D050"/>
                        </a:solidFill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3000" b="1">
                          <a:solidFill>
                            <a:schemeClr val="bg1"/>
                          </a:solidFill>
                        </a:rPr>
                        <a:t>Phase 3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MY" sz="2400" b="1">
                          <a:solidFill>
                            <a:srgbClr val="92D050"/>
                          </a:solidFill>
                        </a:rPr>
                        <a:t>Starting 1 June 2031</a:t>
                      </a:r>
                      <a:endParaRPr lang="en-MY" sz="2400" b="1">
                        <a:solidFill>
                          <a:srgbClr val="92D050"/>
                        </a:solidFill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095245892"/>
                  </a:ext>
                </a:extLst>
              </a:tr>
              <a:tr h="1421130">
                <a:tc>
                  <a:txBody>
                    <a:bodyPr/>
                    <a:lstStyle/>
                    <a:p>
                      <a:pPr marL="9144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2400" b="1"/>
                    </a:p>
                    <a:p>
                      <a:pPr marL="9144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2400" b="1" u="none" strike="noStrike" baseline="0" noProof="0">
                          <a:solidFill>
                            <a:srgbClr val="000000"/>
                          </a:solidFill>
                        </a:rPr>
                        <a:t>Temporary Disablement Benefit</a:t>
                      </a:r>
                    </a:p>
                    <a:p>
                      <a:pPr marL="9144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2400" b="1">
                        <a:latin typeface="+mn-lt"/>
                        <a:cs typeface="Calibri"/>
                      </a:endParaRPr>
                    </a:p>
                  </a:txBody>
                  <a:tcPr marL="0" marR="0" marT="4953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2400"/>
                        <a:t>48%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/>
                        <a:t>64% 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/>
                        <a:t>80% 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686490307"/>
                  </a:ext>
                </a:extLst>
              </a:tr>
              <a:tr h="1878330">
                <a:tc>
                  <a:txBody>
                    <a:bodyPr/>
                    <a:lstStyle/>
                    <a:p>
                      <a:pPr marL="9144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2400" b="1"/>
                    </a:p>
                    <a:p>
                      <a:pPr marL="9144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2400" b="1" u="none" strike="noStrike" baseline="0" noProof="0">
                          <a:solidFill>
                            <a:srgbClr val="000000"/>
                          </a:solidFill>
                        </a:rPr>
                        <a:t>Temporary Disablement Benefit</a:t>
                      </a:r>
                      <a:r>
                        <a:rPr lang="en-US" sz="2400" b="1"/>
                        <a:t> and </a:t>
                      </a:r>
                      <a:endParaRPr lang="en-US"/>
                    </a:p>
                    <a:p>
                      <a:pPr marL="9144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2400" b="1" u="none" strike="noStrike" baseline="0" noProof="0" err="1">
                          <a:solidFill>
                            <a:srgbClr val="000000"/>
                          </a:solidFill>
                        </a:rPr>
                        <a:t>Dependants’s</a:t>
                      </a:r>
                      <a:r>
                        <a:rPr lang="en-US" sz="2400" b="1" u="none" strike="noStrike" baseline="0" noProof="0">
                          <a:solidFill>
                            <a:srgbClr val="000000"/>
                          </a:solidFill>
                        </a:rPr>
                        <a:t> Benefit</a:t>
                      </a:r>
                      <a:endParaRPr lang="en-US"/>
                    </a:p>
                    <a:p>
                      <a:pPr marL="9144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2400" b="1">
                        <a:latin typeface="+mn-lt"/>
                        <a:cs typeface="Calibri"/>
                      </a:endParaRPr>
                    </a:p>
                  </a:txBody>
                  <a:tcPr marL="0" marR="0" marT="4953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2400"/>
                        <a:t>54%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/>
                        <a:t>72%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/>
                        <a:t>90%</a:t>
                      </a:r>
                      <a:endParaRPr lang="en-MY" sz="240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75480415"/>
                  </a:ext>
                </a:extLst>
              </a:tr>
              <a:tr h="1728857">
                <a:tc>
                  <a:txBody>
                    <a:bodyPr/>
                    <a:lstStyle/>
                    <a:p>
                      <a:pPr marL="9144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2400" b="1"/>
                        <a:t>Minimum Daily Rate </a:t>
                      </a:r>
                      <a:r>
                        <a:rPr lang="en-US" sz="2400" b="1" u="none" strike="noStrike" noProof="0">
                          <a:solidFill>
                            <a:srgbClr val="000000"/>
                          </a:solidFill>
                        </a:rPr>
                        <a:t>Disablement Benefit and </a:t>
                      </a:r>
                      <a:endParaRPr lang="en-US" sz="2400" b="0" u="none" strike="noStrike" noProof="0">
                        <a:solidFill>
                          <a:srgbClr val="000000"/>
                        </a:solidFill>
                      </a:endParaRPr>
                    </a:p>
                    <a:p>
                      <a:pPr marL="9144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2400" b="1" u="none" strike="noStrike" noProof="0" err="1">
                          <a:solidFill>
                            <a:srgbClr val="000000"/>
                          </a:solidFill>
                        </a:rPr>
                        <a:t>Dependants’s</a:t>
                      </a:r>
                      <a:r>
                        <a:rPr lang="en-US" sz="2400" b="1" u="none" strike="noStrike" noProof="0">
                          <a:solidFill>
                            <a:srgbClr val="000000"/>
                          </a:solidFill>
                        </a:rPr>
                        <a:t> Benefit</a:t>
                      </a:r>
                      <a:endParaRPr/>
                    </a:p>
                  </a:txBody>
                  <a:tcPr marL="0" marR="0" marT="4953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MY" sz="2400" b="0"/>
                        <a:t>RM18.00</a:t>
                      </a:r>
                      <a:endParaRPr lang="en-MY" sz="2400" b="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/>
                        <a:t>RM24.00</a:t>
                      </a:r>
                      <a:endParaRPr lang="en-MY" sz="2400" b="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/>
                        <a:t>RM30.00</a:t>
                      </a:r>
                      <a:endParaRPr lang="en-MY" sz="2400" b="0">
                        <a:latin typeface="+mn-lt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1868979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180CB0E-1C0F-C31C-41A4-3F1E68EA7A2A}"/>
              </a:ext>
            </a:extLst>
          </p:cNvPr>
          <p:cNvSpPr txBox="1"/>
          <p:nvPr/>
        </p:nvSpPr>
        <p:spPr>
          <a:xfrm>
            <a:off x="1252916" y="376898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RATES OF BENEFITS</a:t>
            </a:r>
            <a:endParaRPr lang="en-US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>
              <a:latin typeface="Montserrat"/>
            </a:endParaRPr>
          </a:p>
        </p:txBody>
      </p:sp>
      <p:pic>
        <p:nvPicPr>
          <p:cNvPr id="9" name="Picture 8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1C2DE139-4CB9-17EB-9A6C-068197FEB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54DA7-833C-3CCC-A43E-CD9268CBE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/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860FD-7312-9E59-872D-73C046113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A4B6-7C2E-458A-8C67-86F5C28B734E}" type="slidenum">
              <a:rPr lang="en-MY" smtClean="0"/>
              <a:t>12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9243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5ACC9-C060-12DD-9EBA-854A7AD0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en mesh&#10;&#10;AI-generated content may be incorrect.">
            <a:extLst>
              <a:ext uri="{FF2B5EF4-FFF2-40B4-BE49-F238E27FC236}">
                <a16:creationId xmlns:a16="http://schemas.microsoft.com/office/drawing/2014/main" id="{84EE278E-1F52-3A89-02FD-D45F004D06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747091" y="8219141"/>
            <a:ext cx="18288000" cy="25298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B44D02-424E-B812-DFEC-77816C17F288}"/>
              </a:ext>
            </a:extLst>
          </p:cNvPr>
          <p:cNvSpPr/>
          <p:nvPr/>
        </p:nvSpPr>
        <p:spPr>
          <a:xfrm>
            <a:off x="914401" y="611824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 sz="2700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69D56D-03E7-9E9C-B203-408B8B090C3E}"/>
              </a:ext>
            </a:extLst>
          </p:cNvPr>
          <p:cNvSpPr txBox="1"/>
          <p:nvPr/>
        </p:nvSpPr>
        <p:spPr>
          <a:xfrm>
            <a:off x="1252916" y="476914"/>
            <a:ext cx="15964698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BENEFITS TO EMPLOYEES </a:t>
            </a:r>
            <a:r>
              <a:rPr lang="en-US" sz="4000" b="1" noProof="0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&amp; </a:t>
            </a:r>
            <a:r>
              <a:rPr lang="en-US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EMPLOYERS</a:t>
            </a:r>
            <a:endParaRPr lang="en-US"/>
          </a:p>
          <a:p>
            <a:r>
              <a:rPr lang="en-US" sz="3600" b="1" noProof="0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</a:t>
            </a:r>
            <a:r>
              <a:rPr lang="en-US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Jam Scheme</a:t>
            </a:r>
            <a:endParaRPr lang="sq-AL" sz="3600" noProof="0">
              <a:latin typeface="Montserrat"/>
            </a:endParaRPr>
          </a:p>
        </p:txBody>
      </p:sp>
      <p:sp>
        <p:nvSpPr>
          <p:cNvPr id="31" name="Flowchart: Preparation 30">
            <a:extLst>
              <a:ext uri="{FF2B5EF4-FFF2-40B4-BE49-F238E27FC236}">
                <a16:creationId xmlns:a16="http://schemas.microsoft.com/office/drawing/2014/main" id="{7C23A1AD-BDEF-6AE5-BFD8-3F50ED96CDC1}"/>
              </a:ext>
            </a:extLst>
          </p:cNvPr>
          <p:cNvSpPr/>
          <p:nvPr/>
        </p:nvSpPr>
        <p:spPr>
          <a:xfrm>
            <a:off x="10198558" y="6656775"/>
            <a:ext cx="7663585" cy="2840116"/>
          </a:xfrm>
          <a:prstGeom prst="flowChartPreparati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Preparation 29">
            <a:extLst>
              <a:ext uri="{FF2B5EF4-FFF2-40B4-BE49-F238E27FC236}">
                <a16:creationId xmlns:a16="http://schemas.microsoft.com/office/drawing/2014/main" id="{E82ADC45-3D2A-B6F2-BD59-E7D714AABAEC}"/>
              </a:ext>
            </a:extLst>
          </p:cNvPr>
          <p:cNvSpPr/>
          <p:nvPr/>
        </p:nvSpPr>
        <p:spPr>
          <a:xfrm>
            <a:off x="431104" y="2070660"/>
            <a:ext cx="7663585" cy="2840116"/>
          </a:xfrm>
          <a:prstGeom prst="flowChartPreparati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79B4365A-65C3-D029-543B-B5D33408D0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8" name="Flowchart: Preparation 7">
            <a:extLst>
              <a:ext uri="{FF2B5EF4-FFF2-40B4-BE49-F238E27FC236}">
                <a16:creationId xmlns:a16="http://schemas.microsoft.com/office/drawing/2014/main" id="{9759109E-E494-DE6A-9D2A-532087473034}"/>
              </a:ext>
            </a:extLst>
          </p:cNvPr>
          <p:cNvSpPr/>
          <p:nvPr/>
        </p:nvSpPr>
        <p:spPr>
          <a:xfrm>
            <a:off x="10198557" y="3187685"/>
            <a:ext cx="7663585" cy="2840116"/>
          </a:xfrm>
          <a:prstGeom prst="flowChartPreparati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eparation 12">
            <a:extLst>
              <a:ext uri="{FF2B5EF4-FFF2-40B4-BE49-F238E27FC236}">
                <a16:creationId xmlns:a16="http://schemas.microsoft.com/office/drawing/2014/main" id="{41C7CCEC-D6F3-F61C-936F-A1F3E9006911}"/>
              </a:ext>
            </a:extLst>
          </p:cNvPr>
          <p:cNvSpPr/>
          <p:nvPr/>
        </p:nvSpPr>
        <p:spPr>
          <a:xfrm>
            <a:off x="431104" y="5499660"/>
            <a:ext cx="7663585" cy="2840116"/>
          </a:xfrm>
          <a:prstGeom prst="flowChartPreparati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Preparation 15">
            <a:extLst>
              <a:ext uri="{FF2B5EF4-FFF2-40B4-BE49-F238E27FC236}">
                <a16:creationId xmlns:a16="http://schemas.microsoft.com/office/drawing/2014/main" id="{A6D56EB0-5B51-6E9A-0E4C-26BE96144A06}"/>
              </a:ext>
            </a:extLst>
          </p:cNvPr>
          <p:cNvSpPr/>
          <p:nvPr/>
        </p:nvSpPr>
        <p:spPr>
          <a:xfrm>
            <a:off x="275241" y="2070660"/>
            <a:ext cx="7702552" cy="2840116"/>
          </a:xfrm>
          <a:prstGeom prst="flowChartPreparation">
            <a:avLst/>
          </a:prstGeom>
          <a:solidFill>
            <a:srgbClr val="007DC5"/>
          </a:solidFill>
          <a:ln>
            <a:solidFill>
              <a:srgbClr val="007D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Preparation 16">
            <a:extLst>
              <a:ext uri="{FF2B5EF4-FFF2-40B4-BE49-F238E27FC236}">
                <a16:creationId xmlns:a16="http://schemas.microsoft.com/office/drawing/2014/main" id="{C47590FE-7CC1-525B-6837-560C09127ED6}"/>
              </a:ext>
            </a:extLst>
          </p:cNvPr>
          <p:cNvSpPr/>
          <p:nvPr/>
        </p:nvSpPr>
        <p:spPr>
          <a:xfrm>
            <a:off x="10328445" y="3187683"/>
            <a:ext cx="7663585" cy="2840116"/>
          </a:xfrm>
          <a:prstGeom prst="flowChartPreparation">
            <a:avLst/>
          </a:prstGeom>
          <a:solidFill>
            <a:srgbClr val="47B0FF"/>
          </a:solidFill>
          <a:ln>
            <a:solidFill>
              <a:srgbClr val="47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Preparation 18">
            <a:extLst>
              <a:ext uri="{FF2B5EF4-FFF2-40B4-BE49-F238E27FC236}">
                <a16:creationId xmlns:a16="http://schemas.microsoft.com/office/drawing/2014/main" id="{5BA68955-29FB-2940-DB5F-7B434DD0604C}"/>
              </a:ext>
            </a:extLst>
          </p:cNvPr>
          <p:cNvSpPr/>
          <p:nvPr/>
        </p:nvSpPr>
        <p:spPr>
          <a:xfrm>
            <a:off x="314206" y="5499659"/>
            <a:ext cx="7663585" cy="2840116"/>
          </a:xfrm>
          <a:prstGeom prst="flowChartPreparation">
            <a:avLst/>
          </a:prstGeom>
          <a:solidFill>
            <a:srgbClr val="52CAB8"/>
          </a:solidFill>
          <a:ln>
            <a:solidFill>
              <a:srgbClr val="52CA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Preparation 19">
            <a:extLst>
              <a:ext uri="{FF2B5EF4-FFF2-40B4-BE49-F238E27FC236}">
                <a16:creationId xmlns:a16="http://schemas.microsoft.com/office/drawing/2014/main" id="{A17B7B15-E45B-C468-FA2A-606350138709}"/>
              </a:ext>
            </a:extLst>
          </p:cNvPr>
          <p:cNvSpPr/>
          <p:nvPr/>
        </p:nvSpPr>
        <p:spPr>
          <a:xfrm>
            <a:off x="10310512" y="6661421"/>
            <a:ext cx="7663585" cy="2840116"/>
          </a:xfrm>
          <a:prstGeom prst="flowChartPreparati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1E05AC-B64D-BEA2-11D8-848E2BBBCE00}"/>
              </a:ext>
            </a:extLst>
          </p:cNvPr>
          <p:cNvSpPr txBox="1"/>
          <p:nvPr/>
        </p:nvSpPr>
        <p:spPr>
          <a:xfrm>
            <a:off x="950420" y="2950477"/>
            <a:ext cx="66397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Work Sans Medium"/>
                <a:ea typeface="+mn-lt"/>
                <a:cs typeface="+mn-lt"/>
              </a:rPr>
              <a:t>Employees receive more comprehensive protection.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5929F4-B450-5689-8EE7-B543AA0F71E1}"/>
              </a:ext>
            </a:extLst>
          </p:cNvPr>
          <p:cNvSpPr txBox="1"/>
          <p:nvPr/>
        </p:nvSpPr>
        <p:spPr>
          <a:xfrm>
            <a:off x="10964658" y="4025006"/>
            <a:ext cx="66397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Work Sans Medium"/>
                <a:ea typeface="+mn-lt"/>
                <a:cs typeface="+mn-lt"/>
              </a:rPr>
              <a:t>Alleviating financial pressure following an accident</a:t>
            </a:r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1A468E-C6ED-FB48-09E2-A0B5143F857C}"/>
              </a:ext>
            </a:extLst>
          </p:cNvPr>
          <p:cNvSpPr txBox="1"/>
          <p:nvPr/>
        </p:nvSpPr>
        <p:spPr>
          <a:xfrm>
            <a:off x="811750" y="6381650"/>
            <a:ext cx="66397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Work Sans Medium"/>
                <a:ea typeface="+mn-lt"/>
                <a:cs typeface="+mn-lt"/>
              </a:rPr>
              <a:t>Supports employees’ </a:t>
            </a:r>
            <a:endParaRPr lang="en-US">
              <a:solidFill>
                <a:schemeClr val="bg1"/>
              </a:solidFill>
              <a:latin typeface="Calibri" panose="020F0502020204030204"/>
              <a:ea typeface="+mn-lt"/>
              <a:cs typeface="+mn-lt"/>
            </a:endParaRPr>
          </a:p>
          <a:p>
            <a:pPr algn="ctr"/>
            <a:r>
              <a:rPr lang="en-US" sz="3200">
                <a:solidFill>
                  <a:schemeClr val="bg1"/>
                </a:solidFill>
                <a:latin typeface="Work Sans Medium"/>
                <a:ea typeface="+mn-lt"/>
                <a:cs typeface="+mn-lt"/>
              </a:rPr>
              <a:t>well-being.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8A9A16-9701-7FDF-EE5C-CE3302C704CE}"/>
              </a:ext>
            </a:extLst>
          </p:cNvPr>
          <p:cNvSpPr txBox="1"/>
          <p:nvPr/>
        </p:nvSpPr>
        <p:spPr>
          <a:xfrm>
            <a:off x="10968507" y="7549308"/>
            <a:ext cx="66397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Work Sans Medium"/>
                <a:ea typeface="+mn-lt"/>
                <a:cs typeface="+mn-lt"/>
              </a:rPr>
              <a:t>Strengthens employers' social responsibility</a:t>
            </a:r>
            <a:endParaRPr lang="en-US"/>
          </a:p>
        </p:txBody>
      </p:sp>
      <p:pic>
        <p:nvPicPr>
          <p:cNvPr id="28" name="Picture 27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0A047132-A7E7-168C-8946-F071B28AAE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840" t="19107" r="35192" b="13896"/>
          <a:stretch>
            <a:fillRect/>
          </a:stretch>
        </p:blipFill>
        <p:spPr>
          <a:xfrm>
            <a:off x="5822779" y="1662546"/>
            <a:ext cx="6041404" cy="8832292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A7699629-E5D0-8D85-02A6-E0522005C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DD88D4-E1AC-7FC2-E0A2-6A87AD5A0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1B71D-B1F1-4D03-A37A-233842DF73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3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A17DE-6DCE-27B7-EAB3-845761499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35C95202-234C-715A-236E-56256DAE9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12"/>
            <a:ext cx="18288000" cy="10287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09300C3-2306-F3E6-D945-17FA94AC4B9A}"/>
              </a:ext>
            </a:extLst>
          </p:cNvPr>
          <p:cNvSpPr txBox="1">
            <a:spLocks/>
          </p:cNvSpPr>
          <p:nvPr/>
        </p:nvSpPr>
        <p:spPr>
          <a:xfrm>
            <a:off x="486834" y="3452816"/>
            <a:ext cx="17381279" cy="2978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marL="52070" algn="ctr">
              <a:lnSpc>
                <a:spcPct val="100000"/>
              </a:lnSpc>
            </a:pPr>
            <a:r>
              <a:rPr lang="en-US" sz="5400">
                <a:latin typeface="Montserrat"/>
              </a:rPr>
              <a:t>CONTRIBUTIONS &amp; CONTRIBUTION PROCESS</a:t>
            </a:r>
            <a:endParaRPr lang="en-US"/>
          </a:p>
          <a:p>
            <a:pPr marL="52070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Montserrat"/>
              </a:rPr>
              <a:t>LINDUNG 24 JAM SCHEME</a:t>
            </a:r>
            <a:endParaRPr lang="en-US" sz="4400">
              <a:latin typeface="Montserrat" panose="00000500000000000000" pitchFamily="2" charset="0"/>
            </a:endParaRPr>
          </a:p>
          <a:p>
            <a:pPr marL="52070" algn="ctr">
              <a:lnSpc>
                <a:spcPct val="100000"/>
              </a:lnSpc>
              <a:spcBef>
                <a:spcPts val="0"/>
              </a:spcBef>
            </a:pPr>
            <a:endParaRPr lang="en-US" sz="5400">
              <a:latin typeface="Montserra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2FAF18C-EBC2-D565-747E-5E1FB5524823}"/>
              </a:ext>
            </a:extLst>
          </p:cNvPr>
          <p:cNvSpPr txBox="1">
            <a:spLocks/>
          </p:cNvSpPr>
          <p:nvPr/>
        </p:nvSpPr>
        <p:spPr>
          <a:xfrm>
            <a:off x="486833" y="6411037"/>
            <a:ext cx="17381280" cy="1580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US" sz="2400" b="0" dirty="0"/>
          </a:p>
        </p:txBody>
      </p:sp>
      <p:pic>
        <p:nvPicPr>
          <p:cNvPr id="3" name="Picture 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371DB43F-B379-EF97-7D79-CAA5D89BD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83"/>
            <a:ext cx="6008916" cy="278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5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B4AB2-9A79-0D22-C94D-3344EDEA3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2731B0D-7FE5-988D-225B-DA5F6D74D21F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261FFE-B809-0BA5-D795-B3383376000E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</a:rPr>
              <a:t>WHO PAYS THE CONTRIBUTIONS?</a:t>
            </a:r>
            <a:endParaRPr lang="en-US">
              <a:ea typeface="Calibri"/>
              <a:cs typeface="Calibri"/>
            </a:endParaRPr>
          </a:p>
          <a:p>
            <a:r>
              <a:rPr lang="fi-FI" sz="4000" b="1">
                <a:solidFill>
                  <a:srgbClr val="007DC5"/>
                </a:solidFill>
                <a:latin typeface="Montserrat"/>
              </a:rPr>
              <a:t>LINDUNG 24 Jam Scheme</a:t>
            </a:r>
            <a:endParaRPr lang="fi-FI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2FFEA01C-0160-7039-A111-DB83C36688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DEDA54-3B62-1523-6E56-36D8FB8425AA}"/>
              </a:ext>
            </a:extLst>
          </p:cNvPr>
          <p:cNvSpPr txBox="1">
            <a:spLocks/>
          </p:cNvSpPr>
          <p:nvPr/>
        </p:nvSpPr>
        <p:spPr>
          <a:xfrm>
            <a:off x="914401" y="6228714"/>
            <a:ext cx="7272337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>
                <a:solidFill>
                  <a:srgbClr val="0070C0"/>
                </a:solidFill>
                <a:latin typeface="+mn-lt"/>
              </a:rPr>
              <a:t>EMPLOYEES</a:t>
            </a:r>
          </a:p>
          <a:p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Participation is </a:t>
            </a:r>
            <a:r>
              <a:rPr lang="en-US" sz="2800" b="1">
                <a:latin typeface="Calibri"/>
                <a:ea typeface="Calibri"/>
                <a:cs typeface="Calibri"/>
              </a:rPr>
              <a:t>mandatory, </a:t>
            </a:r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and contributions are fully borne by the employee. </a:t>
            </a:r>
          </a:p>
          <a:p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Contributions are deducted from the employee's monthly salary. </a:t>
            </a:r>
            <a:endParaRPr lang="en-US" sz="2800">
              <a:solidFill>
                <a:schemeClr val="tx1"/>
              </a:solidFill>
            </a:endParaRPr>
          </a:p>
          <a:p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Contribution rates range from </a:t>
            </a:r>
            <a:r>
              <a:rPr lang="en-US" sz="28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0.75% to 1.25%, </a:t>
            </a:r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to be introduced in phases.</a:t>
            </a:r>
            <a:endParaRPr lang="en-US" sz="28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CDA5768-3034-7EEA-F909-811B46251104}"/>
              </a:ext>
            </a:extLst>
          </p:cNvPr>
          <p:cNvSpPr txBox="1">
            <a:spLocks/>
          </p:cNvSpPr>
          <p:nvPr/>
        </p:nvSpPr>
        <p:spPr>
          <a:xfrm>
            <a:off x="9464490" y="6228713"/>
            <a:ext cx="7766729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>
                <a:solidFill>
                  <a:srgbClr val="0070C0"/>
                </a:solidFill>
                <a:latin typeface="+mn-lt"/>
              </a:rPr>
              <a:t>EMPLOYERS</a:t>
            </a:r>
            <a:endParaRPr lang="en-US"/>
          </a:p>
          <a:p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No employer contribution is required under the LINDUNG 24 Jam Scheme. </a:t>
            </a:r>
          </a:p>
          <a:p>
            <a:r>
              <a:rPr lang="en-US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Employers are responsible for remitting contributions on behalf of employees throughout the duration of their employment.</a:t>
            </a:r>
            <a:endParaRPr lang="en-US" sz="280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27E3BD-D628-183E-A278-DCBD4FE7B175}"/>
              </a:ext>
            </a:extLst>
          </p:cNvPr>
          <p:cNvCxnSpPr>
            <a:cxnSpLocks/>
          </p:cNvCxnSpPr>
          <p:nvPr/>
        </p:nvCxnSpPr>
        <p:spPr>
          <a:xfrm>
            <a:off x="8749174" y="2023379"/>
            <a:ext cx="0" cy="7466248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" name="Picture 4" descr="A person in a suit with her arms crossed in a warehouse&#10;&#10;AI-generated content may be incorrect.">
            <a:extLst>
              <a:ext uri="{FF2B5EF4-FFF2-40B4-BE49-F238E27FC236}">
                <a16:creationId xmlns:a16="http://schemas.microsoft.com/office/drawing/2014/main" id="{E2D672A1-60A0-2593-6821-CB1EAA0E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6269" y="2108651"/>
            <a:ext cx="5775960" cy="3916680"/>
          </a:xfrm>
          <a:prstGeom prst="rect">
            <a:avLst/>
          </a:prstGeom>
        </p:spPr>
      </p:pic>
      <p:pic>
        <p:nvPicPr>
          <p:cNvPr id="6" name="Picture 5" descr="A group of people wearing hard hats and gloves&#10;&#10;AI-generated content may be incorrect.">
            <a:extLst>
              <a:ext uri="{FF2B5EF4-FFF2-40B4-BE49-F238E27FC236}">
                <a16:creationId xmlns:a16="http://schemas.microsoft.com/office/drawing/2014/main" id="{C36499B0-9C97-9447-275E-38D5172C9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885" y="2108651"/>
            <a:ext cx="5942077" cy="3956089"/>
          </a:xfrm>
          <a:prstGeom prst="rect">
            <a:avLst/>
          </a:prstGeom>
        </p:spPr>
      </p:pic>
      <p:pic>
        <p:nvPicPr>
          <p:cNvPr id="4" name="Picture 3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DB4E93A4-6499-061F-BAFF-3D7CC6939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94ABE9-48BF-00D5-6D9E-57F33AE90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7BE77E-1635-0688-F5DC-FFE892BFC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97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2EE24-F134-F195-9D77-6EEB76ACF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90E0727-31A9-0A07-2517-87D21CC83AD3}"/>
              </a:ext>
            </a:extLst>
          </p:cNvPr>
          <p:cNvSpPr/>
          <p:nvPr/>
        </p:nvSpPr>
        <p:spPr>
          <a:xfrm>
            <a:off x="10583969" y="2183795"/>
            <a:ext cx="6154933" cy="894783"/>
          </a:xfrm>
          <a:prstGeom prst="roundRect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DC3722-38C0-9FC5-746E-54A411A3F667}"/>
              </a:ext>
            </a:extLst>
          </p:cNvPr>
          <p:cNvSpPr/>
          <p:nvPr/>
        </p:nvSpPr>
        <p:spPr>
          <a:xfrm>
            <a:off x="1711791" y="2218196"/>
            <a:ext cx="6176312" cy="829469"/>
          </a:xfrm>
          <a:prstGeom prst="roundRect">
            <a:avLst/>
          </a:prstGeom>
          <a:solidFill>
            <a:srgbClr val="007DC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and green mesh&#10;&#10;AI-generated content may be incorrect.">
            <a:extLst>
              <a:ext uri="{FF2B5EF4-FFF2-40B4-BE49-F238E27FC236}">
                <a16:creationId xmlns:a16="http://schemas.microsoft.com/office/drawing/2014/main" id="{CE6F65A7-81B0-3FEB-95BC-EF42A68B69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35364" y="8829607"/>
            <a:ext cx="18288000" cy="25298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75EDE-A752-0BDC-65D0-C7B924EB8913}"/>
              </a:ext>
            </a:extLst>
          </p:cNvPr>
          <p:cNvSpPr/>
          <p:nvPr/>
        </p:nvSpPr>
        <p:spPr>
          <a:xfrm>
            <a:off x="914401" y="611824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 sz="2700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8220C3-AF89-A2B7-5C27-031B07C9C6D5}"/>
              </a:ext>
            </a:extLst>
          </p:cNvPr>
          <p:cNvSpPr txBox="1"/>
          <p:nvPr/>
        </p:nvSpPr>
        <p:spPr>
          <a:xfrm>
            <a:off x="1252916" y="476914"/>
            <a:ext cx="1596469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7DC5"/>
                </a:solidFill>
                <a:latin typeface="Montserrat"/>
              </a:rPr>
              <a:t>PRINCIPLES &amp; CONTRIBUTION STRUCTURE</a:t>
            </a:r>
            <a:endParaRPr lang="en-US"/>
          </a:p>
          <a:p>
            <a:r>
              <a:rPr lang="en-US" sz="4000" b="1">
                <a:solidFill>
                  <a:srgbClr val="007DC5"/>
                </a:solidFill>
                <a:latin typeface="Montserrat"/>
              </a:rPr>
              <a:t>LINDUNG 24 Jam Scheme</a:t>
            </a:r>
            <a:endParaRPr lang="en-US" sz="4000"/>
          </a:p>
          <a:p>
            <a:endParaRPr lang="en-US" sz="4000" b="1" noProof="0">
              <a:solidFill>
                <a:srgbClr val="007DC5"/>
              </a:solidFill>
              <a:latin typeface="Montserrat"/>
            </a:endParaRPr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97D4F3B3-AD3F-FEE7-BD9A-D8CE806F05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EEA42D-0675-B80F-8D3E-66E6E71CCB25}"/>
              </a:ext>
            </a:extLst>
          </p:cNvPr>
          <p:cNvSpPr txBox="1"/>
          <p:nvPr/>
        </p:nvSpPr>
        <p:spPr>
          <a:xfrm>
            <a:off x="1391449" y="2316182"/>
            <a:ext cx="693673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ea typeface="+mn-lt"/>
                <a:cs typeface="+mn-lt"/>
              </a:rPr>
              <a:t>CONTRIBUTION PRINCIPLES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227C2D-C7F2-15D1-1DED-C59B98A778C3}"/>
              </a:ext>
            </a:extLst>
          </p:cNvPr>
          <p:cNvSpPr txBox="1"/>
          <p:nvPr/>
        </p:nvSpPr>
        <p:spPr>
          <a:xfrm>
            <a:off x="10583616" y="2313510"/>
            <a:ext cx="620739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ea typeface="+mn-lt"/>
                <a:cs typeface="+mn-lt"/>
              </a:rPr>
              <a:t>CONTRIBUTION STRUCTURE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4DD31A60-4B64-0C1F-1FD1-A977F6F6F67F}"/>
              </a:ext>
            </a:extLst>
          </p:cNvPr>
          <p:cNvSpPr/>
          <p:nvPr/>
        </p:nvSpPr>
        <p:spPr>
          <a:xfrm rot="10800000">
            <a:off x="753636" y="3345104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075C089-537E-1014-C6F7-8C3AEA17CA80}"/>
              </a:ext>
            </a:extLst>
          </p:cNvPr>
          <p:cNvSpPr/>
          <p:nvPr/>
        </p:nvSpPr>
        <p:spPr>
          <a:xfrm>
            <a:off x="746919" y="3352002"/>
            <a:ext cx="1294066" cy="1276859"/>
          </a:xfrm>
          <a:prstGeom prst="ellipse">
            <a:avLst/>
          </a:prstGeom>
          <a:solidFill>
            <a:srgbClr val="007DC5"/>
          </a:solidFill>
          <a:ln>
            <a:solidFill>
              <a:srgbClr val="007D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2C416EFF-5F59-EB4D-AD86-F821AC885A71}"/>
              </a:ext>
            </a:extLst>
          </p:cNvPr>
          <p:cNvSpPr/>
          <p:nvPr/>
        </p:nvSpPr>
        <p:spPr>
          <a:xfrm rot="10800000">
            <a:off x="753635" y="4970091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4832D7D9-78FF-F481-4CBC-7AE99F24B2A0}"/>
              </a:ext>
            </a:extLst>
          </p:cNvPr>
          <p:cNvSpPr/>
          <p:nvPr/>
        </p:nvSpPr>
        <p:spPr>
          <a:xfrm rot="10800000">
            <a:off x="712322" y="6608850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38ABEDDC-17C2-D912-2EF0-3E780789718B}"/>
              </a:ext>
            </a:extLst>
          </p:cNvPr>
          <p:cNvSpPr/>
          <p:nvPr/>
        </p:nvSpPr>
        <p:spPr>
          <a:xfrm rot="10800000">
            <a:off x="712322" y="8220067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5D99C1-03E4-3F70-CE5E-1F8970FADAC3}"/>
              </a:ext>
            </a:extLst>
          </p:cNvPr>
          <p:cNvSpPr/>
          <p:nvPr/>
        </p:nvSpPr>
        <p:spPr>
          <a:xfrm>
            <a:off x="746918" y="4963218"/>
            <a:ext cx="1294066" cy="1276859"/>
          </a:xfrm>
          <a:prstGeom prst="ellipse">
            <a:avLst/>
          </a:prstGeom>
          <a:solidFill>
            <a:srgbClr val="47B0FF"/>
          </a:solidFill>
          <a:ln>
            <a:solidFill>
              <a:srgbClr val="47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E0E0D67-FEAD-6344-DB75-4E6D9C5AC6DB}"/>
              </a:ext>
            </a:extLst>
          </p:cNvPr>
          <p:cNvSpPr/>
          <p:nvPr/>
        </p:nvSpPr>
        <p:spPr>
          <a:xfrm>
            <a:off x="746917" y="6588205"/>
            <a:ext cx="1294066" cy="1276859"/>
          </a:xfrm>
          <a:prstGeom prst="ellipse">
            <a:avLst/>
          </a:prstGeom>
          <a:solidFill>
            <a:srgbClr val="52CAB8"/>
          </a:solidFill>
          <a:ln>
            <a:solidFill>
              <a:srgbClr val="52CA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76E33CF-3FDE-46A3-099A-87C675972D02}"/>
              </a:ext>
            </a:extLst>
          </p:cNvPr>
          <p:cNvSpPr/>
          <p:nvPr/>
        </p:nvSpPr>
        <p:spPr>
          <a:xfrm>
            <a:off x="746916" y="8213192"/>
            <a:ext cx="1294066" cy="127685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50B8F4-2CB9-F0D0-124F-142A11177C01}"/>
              </a:ext>
            </a:extLst>
          </p:cNvPr>
          <p:cNvSpPr txBox="1"/>
          <p:nvPr/>
        </p:nvSpPr>
        <p:spPr>
          <a:xfrm>
            <a:off x="2043931" y="3579030"/>
            <a:ext cx="551118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Work Sans Medium"/>
                <a:ea typeface="+mn-lt"/>
                <a:cs typeface="+mn-lt"/>
              </a:rPr>
              <a:t>LINDUNG 24 Jam contributions are fully borne by employees.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F3B345-2199-EF13-47E7-79165BF5B7B1}"/>
              </a:ext>
            </a:extLst>
          </p:cNvPr>
          <p:cNvSpPr txBox="1"/>
          <p:nvPr/>
        </p:nvSpPr>
        <p:spPr>
          <a:xfrm>
            <a:off x="2043930" y="5147778"/>
            <a:ext cx="551118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Work Sans Medium"/>
                <a:ea typeface="+mn-lt"/>
                <a:cs typeface="+mn-lt"/>
              </a:rPr>
              <a:t>Employers are responsible for administering contributions.</a:t>
            </a:r>
            <a:endParaRPr lang="en-US"/>
          </a:p>
          <a:p>
            <a:endParaRPr lang="en-US" sz="2400">
              <a:solidFill>
                <a:srgbClr val="000000"/>
              </a:solidFill>
              <a:latin typeface="Work Sans Medium"/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4C1C1B-EA4F-4943-F886-3760CF166D2A}"/>
              </a:ext>
            </a:extLst>
          </p:cNvPr>
          <p:cNvSpPr txBox="1"/>
          <p:nvPr/>
        </p:nvSpPr>
        <p:spPr>
          <a:xfrm>
            <a:off x="2043929" y="6640818"/>
            <a:ext cx="551118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Work Sans Medium"/>
                <a:ea typeface="+mn-lt"/>
                <a:cs typeface="+mn-lt"/>
              </a:rPr>
              <a:t>Contributions are deducted through the employer's payroll system.</a:t>
            </a:r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64E54D-254A-BB31-DDE2-2E6C4B13C636}"/>
              </a:ext>
            </a:extLst>
          </p:cNvPr>
          <p:cNvSpPr txBox="1"/>
          <p:nvPr/>
        </p:nvSpPr>
        <p:spPr>
          <a:xfrm>
            <a:off x="2043928" y="8387379"/>
            <a:ext cx="551118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Work Sans Medium"/>
                <a:ea typeface="+mn-lt"/>
                <a:cs typeface="+mn-lt"/>
              </a:rPr>
              <a:t>Contribution payments are made to PERKESO on monthly basis.</a:t>
            </a:r>
            <a:endParaRPr lang="en-US"/>
          </a:p>
        </p:txBody>
      </p:sp>
      <p:sp>
        <p:nvSpPr>
          <p:cNvPr id="32" name="Arrow: Chevron 31">
            <a:extLst>
              <a:ext uri="{FF2B5EF4-FFF2-40B4-BE49-F238E27FC236}">
                <a16:creationId xmlns:a16="http://schemas.microsoft.com/office/drawing/2014/main" id="{F613C6A9-5D00-3A68-7BDF-6C401CC13A70}"/>
              </a:ext>
            </a:extLst>
          </p:cNvPr>
          <p:cNvSpPr/>
          <p:nvPr/>
        </p:nvSpPr>
        <p:spPr>
          <a:xfrm rot="10800000">
            <a:off x="9594671" y="3345103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E59B83B-801C-5EE0-31AE-183894DC97EE}"/>
              </a:ext>
            </a:extLst>
          </p:cNvPr>
          <p:cNvSpPr/>
          <p:nvPr/>
        </p:nvSpPr>
        <p:spPr>
          <a:xfrm>
            <a:off x="9436472" y="3352001"/>
            <a:ext cx="1294066" cy="1276859"/>
          </a:xfrm>
          <a:prstGeom prst="ellipse">
            <a:avLst/>
          </a:prstGeom>
          <a:solidFill>
            <a:srgbClr val="007DC5"/>
          </a:solidFill>
          <a:ln>
            <a:solidFill>
              <a:srgbClr val="007D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7E718DB9-B2B1-A51A-8F42-5B976A2DE409}"/>
              </a:ext>
            </a:extLst>
          </p:cNvPr>
          <p:cNvSpPr/>
          <p:nvPr/>
        </p:nvSpPr>
        <p:spPr>
          <a:xfrm rot="10800000">
            <a:off x="9594670" y="4970090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0DF6FACA-F849-9B5A-E174-93C0CE8AB0BB}"/>
              </a:ext>
            </a:extLst>
          </p:cNvPr>
          <p:cNvSpPr/>
          <p:nvPr/>
        </p:nvSpPr>
        <p:spPr>
          <a:xfrm rot="10800000">
            <a:off x="9594669" y="6595077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Arrow: Chevron 35">
            <a:extLst>
              <a:ext uri="{FF2B5EF4-FFF2-40B4-BE49-F238E27FC236}">
                <a16:creationId xmlns:a16="http://schemas.microsoft.com/office/drawing/2014/main" id="{06525D91-4ED6-C73C-3025-806DF434D42A}"/>
              </a:ext>
            </a:extLst>
          </p:cNvPr>
          <p:cNvSpPr/>
          <p:nvPr/>
        </p:nvSpPr>
        <p:spPr>
          <a:xfrm rot="10800000">
            <a:off x="9594668" y="8233835"/>
            <a:ext cx="7709291" cy="126657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ABC71C-5A98-32D1-4C4F-94596F9A86FB}"/>
              </a:ext>
            </a:extLst>
          </p:cNvPr>
          <p:cNvSpPr txBox="1"/>
          <p:nvPr/>
        </p:nvSpPr>
        <p:spPr>
          <a:xfrm>
            <a:off x="10733484" y="3400672"/>
            <a:ext cx="58692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Work Sans Medium"/>
                <a:ea typeface="+mn-lt"/>
                <a:cs typeface="+mn-lt"/>
              </a:rPr>
              <a:t>The new contribution structure has been introduced through amendments to the Act.</a:t>
            </a:r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E60B61-61C0-A36E-6350-BA16FF6B91DD}"/>
              </a:ext>
            </a:extLst>
          </p:cNvPr>
          <p:cNvSpPr txBox="1"/>
          <p:nvPr/>
        </p:nvSpPr>
        <p:spPr>
          <a:xfrm>
            <a:off x="10747254" y="5190791"/>
            <a:ext cx="586923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Work Sans Medium"/>
                <a:ea typeface="+mn-lt"/>
                <a:cs typeface="+mn-lt"/>
              </a:rPr>
              <a:t>Contributions are collected together with existing PERKESO contributions</a:t>
            </a:r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AA729F8-2282-0273-8258-054CBF8DFF4A}"/>
              </a:ext>
            </a:extLst>
          </p:cNvPr>
          <p:cNvSpPr/>
          <p:nvPr/>
        </p:nvSpPr>
        <p:spPr>
          <a:xfrm>
            <a:off x="9436471" y="4963217"/>
            <a:ext cx="1294066" cy="1276859"/>
          </a:xfrm>
          <a:prstGeom prst="ellipse">
            <a:avLst/>
          </a:prstGeom>
          <a:solidFill>
            <a:srgbClr val="47B0FF"/>
          </a:solidFill>
          <a:ln>
            <a:solidFill>
              <a:srgbClr val="47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27F7797-0D7E-6C24-CA1C-659C7604CDFF}"/>
              </a:ext>
            </a:extLst>
          </p:cNvPr>
          <p:cNvSpPr/>
          <p:nvPr/>
        </p:nvSpPr>
        <p:spPr>
          <a:xfrm>
            <a:off x="9436470" y="6574433"/>
            <a:ext cx="1294066" cy="1276859"/>
          </a:xfrm>
          <a:prstGeom prst="ellipse">
            <a:avLst/>
          </a:prstGeom>
          <a:solidFill>
            <a:srgbClr val="52CAB8"/>
          </a:solidFill>
          <a:ln>
            <a:solidFill>
              <a:srgbClr val="52CA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CDA06FF-2824-8F6B-0C6B-CB9C56956D4B}"/>
              </a:ext>
            </a:extLst>
          </p:cNvPr>
          <p:cNvSpPr/>
          <p:nvPr/>
        </p:nvSpPr>
        <p:spPr>
          <a:xfrm>
            <a:off x="9436469" y="8226962"/>
            <a:ext cx="1294066" cy="127685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902809-5D3F-C2DD-734F-11DBC146D270}"/>
              </a:ext>
            </a:extLst>
          </p:cNvPr>
          <p:cNvSpPr txBox="1"/>
          <p:nvPr/>
        </p:nvSpPr>
        <p:spPr>
          <a:xfrm>
            <a:off x="10733482" y="6822087"/>
            <a:ext cx="586923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Work Sans Medium"/>
                <a:ea typeface="+mn-lt"/>
                <a:cs typeface="+mn-lt"/>
              </a:rPr>
              <a:t>Managed through the existing PERKESO contribution system.</a:t>
            </a:r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28C6B9-862C-C991-648A-226489D0AD33}"/>
              </a:ext>
            </a:extLst>
          </p:cNvPr>
          <p:cNvSpPr txBox="1"/>
          <p:nvPr/>
        </p:nvSpPr>
        <p:spPr>
          <a:xfrm>
            <a:off x="10755252" y="8446937"/>
            <a:ext cx="586923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Work Sans Medium"/>
                <a:ea typeface="+mn-lt"/>
                <a:cs typeface="+mn-lt"/>
              </a:rPr>
              <a:t>Integrated with the employer's payroll deduction reporting process.</a:t>
            </a:r>
            <a:endParaRPr lang="en-US"/>
          </a:p>
        </p:txBody>
      </p:sp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F7842109-BA22-2EB7-E665-5FAD597D6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1810F-159B-17C7-A75F-DC71C7841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8A21E-4022-784A-FCC1-1378DF77C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21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12F5D-7B16-E93C-894F-CE5C996FD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1D6DB73-ABFB-D74D-4938-FF49F089ACBB}"/>
              </a:ext>
            </a:extLst>
          </p:cNvPr>
          <p:cNvCxnSpPr/>
          <p:nvPr/>
        </p:nvCxnSpPr>
        <p:spPr>
          <a:xfrm>
            <a:off x="8291975" y="2522297"/>
            <a:ext cx="0" cy="682850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E173879-E9C7-B949-4FE0-D52D0D67623B}"/>
              </a:ext>
            </a:extLst>
          </p:cNvPr>
          <p:cNvGraphicFramePr>
            <a:graphicFrameLocks noGrp="1"/>
          </p:cNvGraphicFramePr>
          <p:nvPr/>
        </p:nvGraphicFramePr>
        <p:xfrm>
          <a:off x="8829681" y="3186278"/>
          <a:ext cx="8046720" cy="3291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318325806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583696153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641350753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25958025"/>
                    </a:ext>
                  </a:extLst>
                </a:gridCol>
              </a:tblGrid>
              <a:tr h="177782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Share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Employment Injury Scheme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Non-Employment Injury Scheme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371600" rtl="0" eaLnBrk="1" latinLnBrk="0" hangingPunct="1"/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Invalidity Scheme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268007"/>
                  </a:ext>
                </a:extLst>
              </a:tr>
              <a:tr h="53723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Employer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latin typeface="+mn-lt"/>
                        </a:rPr>
                        <a:t>1.25%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+mn-lt"/>
                        </a:rPr>
                        <a:t>-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978300"/>
                  </a:ext>
                </a:extLst>
              </a:tr>
              <a:tr h="97678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Employee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+mn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70C0"/>
                          </a:solidFill>
                          <a:latin typeface="+mn-lt"/>
                        </a:rPr>
                        <a:t>0.75%</a:t>
                      </a:r>
                    </a:p>
                    <a:p>
                      <a:pPr algn="ctr"/>
                      <a:endParaRPr lang="en-US" b="1"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98967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D299571-5BC2-9A7F-9284-D227A2350264}"/>
              </a:ext>
            </a:extLst>
          </p:cNvPr>
          <p:cNvGraphicFramePr>
            <a:graphicFrameLocks noGrp="1"/>
          </p:cNvGraphicFramePr>
          <p:nvPr/>
        </p:nvGraphicFramePr>
        <p:xfrm>
          <a:off x="966533" y="3216057"/>
          <a:ext cx="6787737" cy="3200399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262579">
                  <a:extLst>
                    <a:ext uri="{9D8B030D-6E8A-4147-A177-3AD203B41FA5}">
                      <a16:colId xmlns:a16="http://schemas.microsoft.com/office/drawing/2014/main" val="2318325806"/>
                    </a:ext>
                  </a:extLst>
                </a:gridCol>
                <a:gridCol w="2262579">
                  <a:extLst>
                    <a:ext uri="{9D8B030D-6E8A-4147-A177-3AD203B41FA5}">
                      <a16:colId xmlns:a16="http://schemas.microsoft.com/office/drawing/2014/main" val="3583696153"/>
                    </a:ext>
                  </a:extLst>
                </a:gridCol>
                <a:gridCol w="2262579">
                  <a:extLst>
                    <a:ext uri="{9D8B030D-6E8A-4147-A177-3AD203B41FA5}">
                      <a16:colId xmlns:a16="http://schemas.microsoft.com/office/drawing/2014/main" val="425958025"/>
                    </a:ext>
                  </a:extLst>
                </a:gridCol>
              </a:tblGrid>
              <a:tr h="1660623">
                <a:tc>
                  <a:txBody>
                    <a:bodyPr/>
                    <a:lstStyle/>
                    <a:p>
                      <a:pPr marL="0" algn="ctr" defTabSz="1371600" rtl="0" eaLnBrk="1" latinLnBrk="0" hangingPunct="1"/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371600" rtl="0" eaLnBrk="1" latinLnBrk="0" hangingPunct="1"/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Employment Injury Scheme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371600" rtl="0" eaLnBrk="1" latinLnBrk="0" hangingPunct="1"/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Invalidity Scheme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268007"/>
                  </a:ext>
                </a:extLst>
              </a:tr>
              <a:tr h="58285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Employer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978300"/>
                  </a:ext>
                </a:extLst>
              </a:tr>
              <a:tr h="9569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Employee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+mn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989678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6F752C54-0C6F-842E-EA03-1EC81CA93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808172"/>
              </p:ext>
            </p:extLst>
          </p:nvPr>
        </p:nvGraphicFramePr>
        <p:xfrm>
          <a:off x="8775201" y="7408011"/>
          <a:ext cx="7993731" cy="1942789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664577">
                  <a:extLst>
                    <a:ext uri="{9D8B030D-6E8A-4147-A177-3AD203B41FA5}">
                      <a16:colId xmlns:a16="http://schemas.microsoft.com/office/drawing/2014/main" val="3067273977"/>
                    </a:ext>
                  </a:extLst>
                </a:gridCol>
                <a:gridCol w="2664577">
                  <a:extLst>
                    <a:ext uri="{9D8B030D-6E8A-4147-A177-3AD203B41FA5}">
                      <a16:colId xmlns:a16="http://schemas.microsoft.com/office/drawing/2014/main" val="2654332339"/>
                    </a:ext>
                  </a:extLst>
                </a:gridCol>
                <a:gridCol w="2664577">
                  <a:extLst>
                    <a:ext uri="{9D8B030D-6E8A-4147-A177-3AD203B41FA5}">
                      <a16:colId xmlns:a16="http://schemas.microsoft.com/office/drawing/2014/main" val="26541065"/>
                    </a:ext>
                  </a:extLst>
                </a:gridCol>
              </a:tblGrid>
              <a:tr h="1176095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Phase 1: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(1/6/2026 – 31/5/2028)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Phase 2: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(1/6/2028 – 31/5/2031)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Phase 3: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(1/6/2031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onwards)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957064"/>
                  </a:ext>
                </a:extLst>
              </a:tr>
              <a:tr h="766694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70C0"/>
                          </a:solidFill>
                        </a:rPr>
                        <a:t>0.75%</a:t>
                      </a: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70C0"/>
                          </a:solidFill>
                        </a:rPr>
                        <a:t>1.00%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70C0"/>
                          </a:solidFill>
                        </a:rPr>
                        <a:t>1.25%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862607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C794532C-C682-8BF3-E642-F5F3E6606FD9}"/>
              </a:ext>
            </a:extLst>
          </p:cNvPr>
          <p:cNvSpPr txBox="1"/>
          <p:nvPr/>
        </p:nvSpPr>
        <p:spPr>
          <a:xfrm>
            <a:off x="8687789" y="6774128"/>
            <a:ext cx="9041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Employees’ contribution will be increased gradually: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F5E923-62CD-2314-4851-FE4FFCAD5A0D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D0CE67-5B3E-82F6-1040-26FD302F5635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400" b="1">
                <a:solidFill>
                  <a:srgbClr val="007DC5"/>
                </a:solidFill>
                <a:latin typeface="Montserrat" panose="00000500000000000000" pitchFamily="50" charset="0"/>
              </a:rPr>
              <a:t>RATES OF CONTRIBUTIONS</a:t>
            </a:r>
          </a:p>
          <a:p>
            <a:r>
              <a:rPr lang="fi-FI" sz="3600" b="1">
                <a:solidFill>
                  <a:srgbClr val="007DC5"/>
                </a:solidFill>
                <a:latin typeface="Montserrat"/>
              </a:rPr>
              <a:t>LINDUNG 24 Jam Scheme</a:t>
            </a:r>
            <a:endParaRPr lang="fi-FI" sz="3600" b="1">
              <a:solidFill>
                <a:srgbClr val="007DC5"/>
              </a:solidFill>
              <a:latin typeface="Montserrat" panose="00000500000000000000" pitchFamily="50" charset="0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CD289C45-96CC-1E40-8E29-2E339DD2EF15}"/>
              </a:ext>
            </a:extLst>
          </p:cNvPr>
          <p:cNvSpPr/>
          <p:nvPr/>
        </p:nvSpPr>
        <p:spPr>
          <a:xfrm rot="5400000">
            <a:off x="16266983" y="7543827"/>
            <a:ext cx="1638294" cy="707886"/>
          </a:xfrm>
          <a:prstGeom prst="triangle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73C00-B8AE-FEBD-C7E2-A2D37B77983F}"/>
              </a:ext>
            </a:extLst>
          </p:cNvPr>
          <p:cNvSpPr txBox="1"/>
          <p:nvPr/>
        </p:nvSpPr>
        <p:spPr>
          <a:xfrm>
            <a:off x="8817401" y="9489627"/>
            <a:ext cx="7914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Wage RM1,700, contribution 0.75% = RM12.35 monthly; 1.0% = RM16.50 monthly; 1.25% = RM20.60 monthly.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82BD1BD-E6AF-F8DC-A2E3-D442D3F55ABB}"/>
              </a:ext>
            </a:extLst>
          </p:cNvPr>
          <p:cNvSpPr/>
          <p:nvPr/>
        </p:nvSpPr>
        <p:spPr>
          <a:xfrm>
            <a:off x="11072382" y="1826057"/>
            <a:ext cx="4271963" cy="1285875"/>
          </a:xfrm>
          <a:prstGeom prst="roundRect">
            <a:avLst>
              <a:gd name="adj" fmla="val 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2700" b="1">
                <a:solidFill>
                  <a:schemeClr val="bg1"/>
                </a:solidFill>
                <a:latin typeface="Work Sans Medium" pitchFamily="2" charset="77"/>
              </a:rPr>
              <a:t>After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700" b="1">
                <a:solidFill>
                  <a:schemeClr val="bg1"/>
                </a:solidFill>
                <a:latin typeface="Work Sans Medium" pitchFamily="2" charset="77"/>
              </a:rPr>
              <a:t>LINDUNG 24 Jam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DCC3E2-950F-2723-5DE2-67034F7AFCE6}"/>
              </a:ext>
            </a:extLst>
          </p:cNvPr>
          <p:cNvSpPr/>
          <p:nvPr/>
        </p:nvSpPr>
        <p:spPr>
          <a:xfrm>
            <a:off x="2373019" y="1826057"/>
            <a:ext cx="4326615" cy="1285875"/>
          </a:xfrm>
          <a:prstGeom prst="roundRect">
            <a:avLst>
              <a:gd name="adj" fmla="val 6667"/>
            </a:avLst>
          </a:prstGeom>
          <a:solidFill>
            <a:srgbClr val="007DC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>
                <a:solidFill>
                  <a:schemeClr val="bg1"/>
                </a:solidFill>
                <a:latin typeface="Work Sans Medium" pitchFamily="2" charset="77"/>
              </a:rPr>
              <a:t>Before </a:t>
            </a: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>
                <a:solidFill>
                  <a:schemeClr val="bg1"/>
                </a:solidFill>
                <a:latin typeface="Work Sans Medium" pitchFamily="2" charset="77"/>
              </a:rPr>
              <a:t>LINDUNG 24 Jam</a:t>
            </a:r>
          </a:p>
        </p:txBody>
      </p:sp>
      <p:pic>
        <p:nvPicPr>
          <p:cNvPr id="4" name="Picture 3" descr="A blue and green text&#10;&#10;AI-generated content may be incorrect.">
            <a:extLst>
              <a:ext uri="{FF2B5EF4-FFF2-40B4-BE49-F238E27FC236}">
                <a16:creationId xmlns:a16="http://schemas.microsoft.com/office/drawing/2014/main" id="{0DABB98B-3D8E-FEDE-81F2-46047E3B39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pic>
        <p:nvPicPr>
          <p:cNvPr id="10" name="Picture 9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7B47E6C1-8824-3A44-EC28-80BC49EC6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521D6E-CE87-86A4-D4D0-334D716AA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4F0DA-6C62-6266-CA30-B64D85DBB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10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458B7-D646-ECA8-5575-210FDCE80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81E6B01-515C-9FD2-2E6B-2A7454EE683C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B199D008-5CEC-B8B4-412E-8F6F9783CEE8}"/>
              </a:ext>
            </a:extLst>
          </p:cNvPr>
          <p:cNvSpPr/>
          <p:nvPr/>
        </p:nvSpPr>
        <p:spPr>
          <a:xfrm>
            <a:off x="671513" y="2257974"/>
            <a:ext cx="3381872" cy="2557463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Work Sans" pitchFamily="2" charset="0"/>
              </a:rPr>
              <a:t>THIRD SCHEDULE:</a:t>
            </a:r>
          </a:p>
          <a:p>
            <a:pPr algn="ctr"/>
            <a:r>
              <a:rPr lang="en-US" sz="2400" b="1">
                <a:latin typeface="Work Sans" pitchFamily="2" charset="0"/>
              </a:rPr>
              <a:t>RATES OF CONTRIBUTIONS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07F5FF-86AE-E775-BE00-F3C0828426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17" b="32204"/>
          <a:stretch>
            <a:fillRect/>
          </a:stretch>
        </p:blipFill>
        <p:spPr>
          <a:xfrm>
            <a:off x="4471978" y="1963620"/>
            <a:ext cx="7203877" cy="73946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1E2FF9-1663-6DD3-E50C-24E822ED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8676" y="2528888"/>
            <a:ext cx="6131471" cy="616705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925F4DE1-766D-6ABE-3C38-46750F3C58E2}"/>
              </a:ext>
            </a:extLst>
          </p:cNvPr>
          <p:cNvSpPr/>
          <p:nvPr/>
        </p:nvSpPr>
        <p:spPr>
          <a:xfrm>
            <a:off x="15739939" y="3351540"/>
            <a:ext cx="918460" cy="81326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703414-A218-6D7F-804E-9B87630E74A5}"/>
              </a:ext>
            </a:extLst>
          </p:cNvPr>
          <p:cNvSpPr/>
          <p:nvPr/>
        </p:nvSpPr>
        <p:spPr>
          <a:xfrm>
            <a:off x="9215432" y="3671888"/>
            <a:ext cx="1100137" cy="985837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9A580CFF-03D3-E78F-EE7A-B961E43D35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BF346E-5158-3AB6-36F3-6DDA0EA55A0B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400" b="1">
                <a:solidFill>
                  <a:srgbClr val="007DC5"/>
                </a:solidFill>
                <a:latin typeface="Montserrat" panose="00000500000000000000" pitchFamily="50" charset="0"/>
              </a:rPr>
              <a:t>RATES OF CONTRIBUTIONS</a:t>
            </a:r>
          </a:p>
          <a:p>
            <a:r>
              <a:rPr lang="fi-FI" sz="3600" b="1">
                <a:solidFill>
                  <a:srgbClr val="007DC5"/>
                </a:solidFill>
                <a:latin typeface="Montserrat"/>
              </a:rPr>
              <a:t>LINDUNG 24 Jam Scheme </a:t>
            </a:r>
            <a:endParaRPr lang="fi-FI" sz="3600" b="1">
              <a:solidFill>
                <a:srgbClr val="007DC5"/>
              </a:solidFill>
              <a:latin typeface="Montserrat" panose="00000500000000000000" pitchFamily="50" charset="0"/>
            </a:endParaRPr>
          </a:p>
        </p:txBody>
      </p:sp>
      <p:pic>
        <p:nvPicPr>
          <p:cNvPr id="10" name="Picture 9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89CB0C23-4BC3-E4DF-9F95-B69C7930F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44A54-87FE-BA9A-37D4-3D6915BF8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33C3EC-D4F1-451A-E6DA-1D796FA41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86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802E6-6517-1B83-F857-BB5877DA3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6F5C5CA-69FF-1781-96CB-F7B922A5F1FB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B271B180-6A9F-5D28-6A6C-5749DA75F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A50674-7BC2-F6EF-BAF4-C037CA329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295122"/>
              </p:ext>
            </p:extLst>
          </p:nvPr>
        </p:nvGraphicFramePr>
        <p:xfrm>
          <a:off x="1070387" y="2255157"/>
          <a:ext cx="16147229" cy="6695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6747">
                  <a:extLst>
                    <a:ext uri="{9D8B030D-6E8A-4147-A177-3AD203B41FA5}">
                      <a16:colId xmlns:a16="http://schemas.microsoft.com/office/drawing/2014/main" val="3816865656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990833650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881259732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2775924384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1713870481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2932525481"/>
                    </a:ext>
                  </a:extLst>
                </a:gridCol>
                <a:gridCol w="2306747">
                  <a:extLst>
                    <a:ext uri="{9D8B030D-6E8A-4147-A177-3AD203B41FA5}">
                      <a16:colId xmlns:a16="http://schemas.microsoft.com/office/drawing/2014/main" val="1956203646"/>
                    </a:ext>
                  </a:extLst>
                </a:gridCol>
              </a:tblGrid>
              <a:tr h="486946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/>
                        <a:t>Wages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/>
                        <a:t>Employers’ Contribution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/>
                        <a:t>Employees’ Contribution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2760654"/>
                  </a:ext>
                </a:extLst>
              </a:tr>
              <a:tr h="861514">
                <a:tc vMerge="1"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Invalidity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(0.5%)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Employment Injury (1.25%)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Invalidity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(0.5%)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Non-Employment Injury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(Phase 1: 0.75%)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Non-Employment Injury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(Phase 2: 1.00%)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Non-Employment Injury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(Phase 3: 1.25%)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948540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RM1,500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RM18.10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RM10.85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RM18.10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4949861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RM19.50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273129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RM30.60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RM18.35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RM30.60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2253190"/>
                  </a:ext>
                </a:extLst>
              </a:tr>
              <a:tr h="649151">
                <a:tc>
                  <a:txBody>
                    <a:bodyPr/>
                    <a:lstStyle/>
                    <a:p>
                      <a:r>
                        <a:rPr lang="en-US" sz="2000"/>
                        <a:t>RM3,000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RM36.90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RM36.90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4823470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RM3,500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RM43.10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RM25.85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RM34.50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RM43.10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3086845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RM49.40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RM39.50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RM49.40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7497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RM55.60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RM33.35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RM44.50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RM55.60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31689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RM61.90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RM37.15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RM49.50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RM61.90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3185804"/>
                  </a:ext>
                </a:extLst>
              </a:tr>
              <a:tr h="657860">
                <a:tc>
                  <a:txBody>
                    <a:bodyPr/>
                    <a:lstStyle/>
                    <a:p>
                      <a:r>
                        <a:rPr lang="en-US" sz="2000"/>
                        <a:t>RM5,500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RM68.10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RM40.85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RM54.50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RM68.10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4702264"/>
                  </a:ext>
                </a:extLst>
              </a:tr>
              <a:tr h="486946">
                <a:tc>
                  <a:txBody>
                    <a:bodyPr/>
                    <a:lstStyle/>
                    <a:p>
                      <a:r>
                        <a:rPr lang="en-US" sz="2000"/>
                        <a:t>RM6,000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 RM74.40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RM44.65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RM59.50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 RM74.40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26417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3173BCD-3978-8E4F-BB94-41D3E63211F3}"/>
              </a:ext>
            </a:extLst>
          </p:cNvPr>
          <p:cNvSpPr txBox="1"/>
          <p:nvPr/>
        </p:nvSpPr>
        <p:spPr>
          <a:xfrm>
            <a:off x="1252916" y="9274629"/>
            <a:ext cx="965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*Third Schedule: Rates of Contributions, </a:t>
            </a:r>
            <a:r>
              <a:rPr lang="fi-FI"/>
              <a:t>Employees’ Social Security (Amendment) Act 2026</a:t>
            </a:r>
            <a:endParaRPr lang="en-MY" sz="900"/>
          </a:p>
          <a:p>
            <a:r>
              <a:rPr lang="en-US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8EE946-BAC9-4A42-1198-051B162E4D2C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400" b="1">
                <a:solidFill>
                  <a:srgbClr val="007DC5"/>
                </a:solidFill>
                <a:latin typeface="Montserrat" panose="00000500000000000000" pitchFamily="50" charset="0"/>
              </a:rPr>
              <a:t>RATES OF CONTRIBUTIONS</a:t>
            </a:r>
          </a:p>
          <a:p>
            <a:r>
              <a:rPr lang="fi-FI" sz="3600" b="1">
                <a:solidFill>
                  <a:srgbClr val="007DC5"/>
                </a:solidFill>
                <a:latin typeface="Montserrat"/>
              </a:rPr>
              <a:t>LINDUNG 24 Jam Scheme</a:t>
            </a:r>
            <a:endParaRPr lang="fi-FI" sz="3600" b="1">
              <a:solidFill>
                <a:srgbClr val="007DC5"/>
              </a:solidFill>
              <a:latin typeface="Montserrat" panose="00000500000000000000" pitchFamily="50" charset="0"/>
            </a:endParaRPr>
          </a:p>
        </p:txBody>
      </p:sp>
      <p:pic>
        <p:nvPicPr>
          <p:cNvPr id="7" name="Picture 6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C13D12AA-4512-445E-6E86-52F67929F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40751-2073-4651-CC9E-0B5C8887B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1A53D-D258-2F0D-B531-964D03AC6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2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46C78-D9EA-3F7D-45C3-019D2718B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en mesh&#10;&#10;AI-generated content may be incorrect.">
            <a:extLst>
              <a:ext uri="{FF2B5EF4-FFF2-40B4-BE49-F238E27FC236}">
                <a16:creationId xmlns:a16="http://schemas.microsoft.com/office/drawing/2014/main" id="{ED2E3E83-6337-6B00-510C-56701087D8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35364" y="8829607"/>
            <a:ext cx="18288000" cy="25298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29D4E47-56F9-4D5E-C2A8-7C21923BF5C7}"/>
              </a:ext>
            </a:extLst>
          </p:cNvPr>
          <p:cNvSpPr/>
          <p:nvPr/>
        </p:nvSpPr>
        <p:spPr>
          <a:xfrm>
            <a:off x="914401" y="611824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326234-70FB-2F1B-DE4C-BE56CF8DA61F}"/>
              </a:ext>
            </a:extLst>
          </p:cNvPr>
          <p:cNvSpPr txBox="1"/>
          <p:nvPr/>
        </p:nvSpPr>
        <p:spPr>
          <a:xfrm>
            <a:off x="1252916" y="763879"/>
            <a:ext cx="159646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CONTENTS</a:t>
            </a:r>
            <a:endParaRPr lang="en-US"/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27CB9630-26AB-92FD-5A35-14277D3957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5DE5579-2CB2-7D30-1B19-A2252C7BF1F5}"/>
              </a:ext>
            </a:extLst>
          </p:cNvPr>
          <p:cNvGrpSpPr/>
          <p:nvPr/>
        </p:nvGrpSpPr>
        <p:grpSpPr>
          <a:xfrm>
            <a:off x="1514721" y="2573954"/>
            <a:ext cx="8225464" cy="3357687"/>
            <a:chOff x="547254" y="1557500"/>
            <a:chExt cx="5722776" cy="3281483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95572DB3-2697-2F3F-51B6-B172A52B36A2}"/>
                </a:ext>
              </a:extLst>
            </p:cNvPr>
            <p:cNvSpPr txBox="1">
              <a:spLocks/>
            </p:cNvSpPr>
            <p:nvPr/>
          </p:nvSpPr>
          <p:spPr>
            <a:xfrm>
              <a:off x="1080652" y="1593474"/>
              <a:ext cx="4188577" cy="33175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000" b="1">
                  <a:solidFill>
                    <a:srgbClr val="007DC5"/>
                  </a:solidFill>
                  <a:latin typeface="Work Sans SemiBold"/>
                </a:rPr>
                <a:t>Introduction</a:t>
              </a: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11512E-9864-F359-95DD-70A6317C084B}"/>
                </a:ext>
              </a:extLst>
            </p:cNvPr>
            <p:cNvSpPr txBox="1"/>
            <p:nvPr/>
          </p:nvSpPr>
          <p:spPr>
            <a:xfrm>
              <a:off x="547254" y="2465209"/>
              <a:ext cx="52610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" pitchFamily="2" charset="77"/>
                </a:rPr>
                <a:t>2.</a:t>
              </a: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AE0C79E-952A-7046-E053-AA1B25387028}"/>
                </a:ext>
              </a:extLst>
            </p:cNvPr>
            <p:cNvSpPr txBox="1">
              <a:spLocks/>
            </p:cNvSpPr>
            <p:nvPr/>
          </p:nvSpPr>
          <p:spPr>
            <a:xfrm>
              <a:off x="1080653" y="2490804"/>
              <a:ext cx="3822778" cy="35912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000" b="1">
                  <a:solidFill>
                    <a:srgbClr val="007DC5"/>
                  </a:solidFill>
                  <a:latin typeface="Work Sans SemiBold"/>
                </a:rPr>
                <a:t>Protection &amp; Coverage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A7A282-AC83-95D8-8851-18363EC18710}"/>
                </a:ext>
              </a:extLst>
            </p:cNvPr>
            <p:cNvSpPr txBox="1"/>
            <p:nvPr/>
          </p:nvSpPr>
          <p:spPr>
            <a:xfrm>
              <a:off x="5827044" y="2449820"/>
              <a:ext cx="442986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 Light" pitchFamily="2" charset="77"/>
                </a:rPr>
                <a:t>08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514AEE-6781-CBDC-9C8C-DE970DAD3ECD}"/>
                </a:ext>
              </a:extLst>
            </p:cNvPr>
            <p:cNvSpPr txBox="1"/>
            <p:nvPr/>
          </p:nvSpPr>
          <p:spPr>
            <a:xfrm>
              <a:off x="547254" y="3389915"/>
              <a:ext cx="52450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" pitchFamily="2" charset="77"/>
                </a:rPr>
                <a:t>3.</a:t>
              </a:r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C4FC311-FA2C-A8AB-5E08-E25DEDCC025C}"/>
                </a:ext>
              </a:extLst>
            </p:cNvPr>
            <p:cNvSpPr txBox="1">
              <a:spLocks/>
            </p:cNvSpPr>
            <p:nvPr/>
          </p:nvSpPr>
          <p:spPr>
            <a:xfrm>
              <a:off x="1080653" y="3415509"/>
              <a:ext cx="3822778" cy="3693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000" b="1">
                  <a:solidFill>
                    <a:srgbClr val="007DC5"/>
                  </a:solidFill>
                  <a:latin typeface="Work Sans SemiBold"/>
                </a:rPr>
                <a:t>Benefits</a:t>
              </a:r>
              <a:endParaRPr lang="en-US" sz="3000" b="1">
                <a:solidFill>
                  <a:srgbClr val="007DC5"/>
                </a:solidFill>
                <a:latin typeface="Work Sans SemiBold" pitchFamily="2" charset="7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EBCC3E-F7A8-FA40-6E04-F336AB8529D8}"/>
                </a:ext>
              </a:extLst>
            </p:cNvPr>
            <p:cNvSpPr txBox="1"/>
            <p:nvPr/>
          </p:nvSpPr>
          <p:spPr>
            <a:xfrm>
              <a:off x="5855097" y="3374526"/>
              <a:ext cx="381646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 Light" pitchFamily="2" charset="77"/>
                </a:rPr>
                <a:t>10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62CF18-CD8D-DB2F-C551-77DCC047CD2F}"/>
                </a:ext>
              </a:extLst>
            </p:cNvPr>
            <p:cNvSpPr txBox="1"/>
            <p:nvPr/>
          </p:nvSpPr>
          <p:spPr>
            <a:xfrm>
              <a:off x="547254" y="4284985"/>
              <a:ext cx="54534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" pitchFamily="2" charset="77"/>
                </a:rPr>
                <a:t>4.</a:t>
              </a:r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A96AA70F-98C2-3A3F-8B11-8409850B5729}"/>
                </a:ext>
              </a:extLst>
            </p:cNvPr>
            <p:cNvSpPr txBox="1">
              <a:spLocks/>
            </p:cNvSpPr>
            <p:nvPr/>
          </p:nvSpPr>
          <p:spPr>
            <a:xfrm>
              <a:off x="1080653" y="4310579"/>
              <a:ext cx="3822778" cy="3693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000" b="1">
                  <a:solidFill>
                    <a:srgbClr val="007DC5"/>
                  </a:solidFill>
                  <a:latin typeface="Work Sans SemiBold"/>
                </a:rPr>
                <a:t>Contributions &amp; Contribution Process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265CA5-4FE5-4D4C-B40B-F9A8B2FF639D}"/>
                </a:ext>
              </a:extLst>
            </p:cNvPr>
            <p:cNvSpPr txBox="1"/>
            <p:nvPr/>
          </p:nvSpPr>
          <p:spPr>
            <a:xfrm>
              <a:off x="5855097" y="4269596"/>
              <a:ext cx="369378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 Light" pitchFamily="2" charset="77"/>
                </a:rPr>
                <a:t>15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7B48C0-CB53-66BD-77C7-C1058580748C}"/>
                </a:ext>
              </a:extLst>
            </p:cNvPr>
            <p:cNvSpPr txBox="1"/>
            <p:nvPr/>
          </p:nvSpPr>
          <p:spPr>
            <a:xfrm>
              <a:off x="547254" y="1572889"/>
              <a:ext cx="46198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" pitchFamily="2" charset="77"/>
                </a:rPr>
                <a:t>1.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693919-3001-8B62-2483-87497C800D3E}"/>
                </a:ext>
              </a:extLst>
            </p:cNvPr>
            <p:cNvSpPr txBox="1"/>
            <p:nvPr/>
          </p:nvSpPr>
          <p:spPr>
            <a:xfrm>
              <a:off x="5855097" y="1557500"/>
              <a:ext cx="29481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 Light" pitchFamily="2" charset="77"/>
                </a:rPr>
                <a:t>05</a:t>
              </a:r>
            </a:p>
          </p:txBody>
        </p:sp>
      </p:grpSp>
      <p:pic>
        <p:nvPicPr>
          <p:cNvPr id="14" name="Picture 13" descr="A family posing for a picture&#10;&#10;AI-generated content may be incorrect.">
            <a:extLst>
              <a:ext uri="{FF2B5EF4-FFF2-40B4-BE49-F238E27FC236}">
                <a16:creationId xmlns:a16="http://schemas.microsoft.com/office/drawing/2014/main" id="{678A9D8B-05CB-ACB2-0D8E-FA7BFF7AD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7360" y="1665786"/>
            <a:ext cx="6238875" cy="824865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7C6697C3-6C0A-6A5F-AAED-69958634E482}"/>
              </a:ext>
            </a:extLst>
          </p:cNvPr>
          <p:cNvGrpSpPr/>
          <p:nvPr/>
        </p:nvGrpSpPr>
        <p:grpSpPr>
          <a:xfrm>
            <a:off x="1514721" y="6331836"/>
            <a:ext cx="8225710" cy="3344822"/>
            <a:chOff x="547254" y="1557500"/>
            <a:chExt cx="5722947" cy="3268910"/>
          </a:xfrm>
        </p:grpSpPr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81758158-BB61-7203-09D1-37582FA08ED0}"/>
                </a:ext>
              </a:extLst>
            </p:cNvPr>
            <p:cNvSpPr txBox="1">
              <a:spLocks/>
            </p:cNvSpPr>
            <p:nvPr/>
          </p:nvSpPr>
          <p:spPr>
            <a:xfrm>
              <a:off x="1080652" y="1593474"/>
              <a:ext cx="4188577" cy="33175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000" b="1">
                  <a:solidFill>
                    <a:srgbClr val="007DC5"/>
                  </a:solidFill>
                  <a:latin typeface="Work Sans SemiBold"/>
                </a:rPr>
                <a:t>Employers' Responsibilities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2FB596-0142-AF90-A0EE-C9E6F28E5929}"/>
                </a:ext>
              </a:extLst>
            </p:cNvPr>
            <p:cNvSpPr txBox="1"/>
            <p:nvPr/>
          </p:nvSpPr>
          <p:spPr>
            <a:xfrm>
              <a:off x="547254" y="3389915"/>
              <a:ext cx="128525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>
                <a:solidFill>
                  <a:srgbClr val="007DC5"/>
                </a:solidFill>
                <a:latin typeface="Work Sans" pitchFamily="2" charset="77"/>
              </a:endParaRPr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0BDCD235-0CE8-2673-8047-12623B6D2D3E}"/>
                </a:ext>
              </a:extLst>
            </p:cNvPr>
            <p:cNvSpPr txBox="1">
              <a:spLocks/>
            </p:cNvSpPr>
            <p:nvPr/>
          </p:nvSpPr>
          <p:spPr>
            <a:xfrm>
              <a:off x="1080653" y="3415509"/>
              <a:ext cx="3822778" cy="3693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000" b="1">
                <a:solidFill>
                  <a:srgbClr val="007DC5"/>
                </a:solidFill>
                <a:latin typeface="Work Sans SemiBold" pitchFamily="2" charset="77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868936-A7CA-FE4F-D8F0-75F319081BB7}"/>
                </a:ext>
              </a:extLst>
            </p:cNvPr>
            <p:cNvSpPr txBox="1"/>
            <p:nvPr/>
          </p:nvSpPr>
          <p:spPr>
            <a:xfrm>
              <a:off x="5855097" y="3374526"/>
              <a:ext cx="128525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>
                <a:solidFill>
                  <a:srgbClr val="007DC5"/>
                </a:solidFill>
                <a:latin typeface="Work Sans Light" pitchFamily="2" charset="77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F0E03A4-CB7B-DAB6-9254-58B1AC79309A}"/>
                </a:ext>
              </a:extLst>
            </p:cNvPr>
            <p:cNvSpPr txBox="1"/>
            <p:nvPr/>
          </p:nvSpPr>
          <p:spPr>
            <a:xfrm>
              <a:off x="547254" y="4284985"/>
              <a:ext cx="128525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>
                <a:solidFill>
                  <a:srgbClr val="007DC5"/>
                </a:solidFill>
                <a:latin typeface="Work Sans" pitchFamily="2" charset="77"/>
              </a:endParaRPr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525621F2-71C4-EA8C-3580-E6DE960556E9}"/>
                </a:ext>
              </a:extLst>
            </p:cNvPr>
            <p:cNvSpPr txBox="1">
              <a:spLocks/>
            </p:cNvSpPr>
            <p:nvPr/>
          </p:nvSpPr>
          <p:spPr>
            <a:xfrm>
              <a:off x="1080653" y="4310579"/>
              <a:ext cx="3822778" cy="3693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000" b="1">
                <a:solidFill>
                  <a:srgbClr val="007DC5"/>
                </a:solidFill>
                <a:latin typeface="Work Sans SemiBold" pitchFamily="2" charset="7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79E32FD-8A46-5F6F-5C75-049C25423C80}"/>
                </a:ext>
              </a:extLst>
            </p:cNvPr>
            <p:cNvSpPr txBox="1"/>
            <p:nvPr/>
          </p:nvSpPr>
          <p:spPr>
            <a:xfrm>
              <a:off x="5855097" y="4269596"/>
              <a:ext cx="128525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>
                <a:solidFill>
                  <a:srgbClr val="007DC5"/>
                </a:solidFill>
                <a:latin typeface="Work Sans Light" pitchFamily="2" charset="7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52EF6F-C948-0A80-1CD2-4310C5CE959D}"/>
                </a:ext>
              </a:extLst>
            </p:cNvPr>
            <p:cNvSpPr txBox="1"/>
            <p:nvPr/>
          </p:nvSpPr>
          <p:spPr>
            <a:xfrm>
              <a:off x="547254" y="1572889"/>
              <a:ext cx="362687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" pitchFamily="2" charset="77"/>
                </a:rPr>
                <a:t>5.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A3BE4C-890B-742C-31E8-06368AD5A583}"/>
                </a:ext>
              </a:extLst>
            </p:cNvPr>
            <p:cNvSpPr txBox="1"/>
            <p:nvPr/>
          </p:nvSpPr>
          <p:spPr>
            <a:xfrm>
              <a:off x="5855097" y="1557500"/>
              <a:ext cx="415104" cy="541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>
                  <a:solidFill>
                    <a:srgbClr val="007DC5"/>
                  </a:solidFill>
                  <a:latin typeface="Work Sans Light" pitchFamily="2" charset="77"/>
                </a:rPr>
                <a:t>27</a:t>
              </a:r>
            </a:p>
          </p:txBody>
        </p:sp>
      </p:grpSp>
      <p:pic>
        <p:nvPicPr>
          <p:cNvPr id="23" name="Picture 2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32AF359C-7E25-681C-E320-F24F63D531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355264A1-39E1-CDBB-56D0-063394887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9BACF56-590C-6E38-E2AD-DC5E038B3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70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802E6-6517-1B83-F857-BB5877DA3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6F5C5CA-69FF-1781-96CB-F7B922A5F1FB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B271B180-6A9F-5D28-6A6C-5749DA75F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A50674-7BC2-F6EF-BAF4-C037CA329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008900"/>
              </p:ext>
            </p:extLst>
          </p:nvPr>
        </p:nvGraphicFramePr>
        <p:xfrm>
          <a:off x="1070387" y="2297597"/>
          <a:ext cx="16147232" cy="6678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404">
                  <a:extLst>
                    <a:ext uri="{9D8B030D-6E8A-4147-A177-3AD203B41FA5}">
                      <a16:colId xmlns:a16="http://schemas.microsoft.com/office/drawing/2014/main" val="3816865656"/>
                    </a:ext>
                  </a:extLst>
                </a:gridCol>
                <a:gridCol w="2018404">
                  <a:extLst>
                    <a:ext uri="{9D8B030D-6E8A-4147-A177-3AD203B41FA5}">
                      <a16:colId xmlns:a16="http://schemas.microsoft.com/office/drawing/2014/main" val="990833650"/>
                    </a:ext>
                  </a:extLst>
                </a:gridCol>
                <a:gridCol w="2018404">
                  <a:extLst>
                    <a:ext uri="{9D8B030D-6E8A-4147-A177-3AD203B41FA5}">
                      <a16:colId xmlns:a16="http://schemas.microsoft.com/office/drawing/2014/main" val="881259732"/>
                    </a:ext>
                  </a:extLst>
                </a:gridCol>
                <a:gridCol w="2018404">
                  <a:extLst>
                    <a:ext uri="{9D8B030D-6E8A-4147-A177-3AD203B41FA5}">
                      <a16:colId xmlns:a16="http://schemas.microsoft.com/office/drawing/2014/main" val="2414814022"/>
                    </a:ext>
                  </a:extLst>
                </a:gridCol>
                <a:gridCol w="2018404">
                  <a:extLst>
                    <a:ext uri="{9D8B030D-6E8A-4147-A177-3AD203B41FA5}">
                      <a16:colId xmlns:a16="http://schemas.microsoft.com/office/drawing/2014/main" val="2775924384"/>
                    </a:ext>
                  </a:extLst>
                </a:gridCol>
                <a:gridCol w="2196406">
                  <a:extLst>
                    <a:ext uri="{9D8B030D-6E8A-4147-A177-3AD203B41FA5}">
                      <a16:colId xmlns:a16="http://schemas.microsoft.com/office/drawing/2014/main" val="1713870481"/>
                    </a:ext>
                  </a:extLst>
                </a:gridCol>
                <a:gridCol w="1840402">
                  <a:extLst>
                    <a:ext uri="{9D8B030D-6E8A-4147-A177-3AD203B41FA5}">
                      <a16:colId xmlns:a16="http://schemas.microsoft.com/office/drawing/2014/main" val="2932525481"/>
                    </a:ext>
                  </a:extLst>
                </a:gridCol>
                <a:gridCol w="2018404">
                  <a:extLst>
                    <a:ext uri="{9D8B030D-6E8A-4147-A177-3AD203B41FA5}">
                      <a16:colId xmlns:a16="http://schemas.microsoft.com/office/drawing/2014/main" val="1956203646"/>
                    </a:ext>
                  </a:extLst>
                </a:gridCol>
              </a:tblGrid>
              <a:tr h="485474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/>
                        <a:t>Wages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/>
                        <a:t>Employers’ Contribution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/>
                        <a:t>Employees’ Contribution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2760654"/>
                  </a:ext>
                </a:extLst>
              </a:tr>
              <a:tr h="1002799">
                <a:tc vMerge="1"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Invalidity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(0.5%)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Employment Injury (1.25%)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Invalidity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(0.5%)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Non-Employment Injury</a:t>
                      </a:r>
                    </a:p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(Phase 1: 0.75%)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Grand Total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948540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/>
                        <a:t>RM1,500</a:t>
                      </a:r>
                      <a:endParaRPr lang="en-US" sz="200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RM18.10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RM25.35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RM10.85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RM18.10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RM43.45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84949861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RM2,000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RM34.15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RM24.40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RM58.55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11273129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RM30.60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RM42.85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RM18.35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RM30.60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RM73.45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12253190"/>
                  </a:ext>
                </a:extLst>
              </a:tr>
              <a:tr h="647188">
                <a:tc>
                  <a:txBody>
                    <a:bodyPr/>
                    <a:lstStyle/>
                    <a:p>
                      <a:r>
                        <a:rPr lang="en-US" sz="2000"/>
                        <a:t>RM3,000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RM36.90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RM51.65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RM36.90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RM88.55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24823470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RM3,500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RM43.10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RM60.35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RM25.85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RM43.10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RM103.45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3086845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RM4,000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RM49.40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RM69.15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RM19.75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RM49.40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RM118.55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7497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RM4,500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RM55.60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RM77.85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RM22.25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RM33.35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RM55.60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RM133.45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8331689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RM5,000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RM61.90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RM86.65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RM24.75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RM37.15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RM61.90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RM148.55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83185804"/>
                  </a:ext>
                </a:extLst>
              </a:tr>
              <a:tr h="655871">
                <a:tc>
                  <a:txBody>
                    <a:bodyPr/>
                    <a:lstStyle/>
                    <a:p>
                      <a:r>
                        <a:rPr lang="en-US" sz="2000"/>
                        <a:t>RM5,500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RM68.10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RM95.35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RM27.25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RM40.85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RM68.10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RM163.45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4702264"/>
                  </a:ext>
                </a:extLst>
              </a:tr>
              <a:tr h="485474">
                <a:tc>
                  <a:txBody>
                    <a:bodyPr/>
                    <a:lstStyle/>
                    <a:p>
                      <a:r>
                        <a:rPr lang="en-US" sz="2000"/>
                        <a:t>RM6,000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 RM74.40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RM104.15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RM29.75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RM44.65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RM74.40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RM178.55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8426417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0A2A5C9-44A1-9D30-F6D0-D938498B98FE}"/>
              </a:ext>
            </a:extLst>
          </p:cNvPr>
          <p:cNvSpPr txBox="1"/>
          <p:nvPr/>
        </p:nvSpPr>
        <p:spPr>
          <a:xfrm>
            <a:off x="1252916" y="47649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400" b="1">
                <a:solidFill>
                  <a:srgbClr val="007DC5"/>
                </a:solidFill>
                <a:latin typeface="Montserrat" panose="00000500000000000000" pitchFamily="50" charset="0"/>
              </a:rPr>
              <a:t>RATES OF CONTRIBUTIONS</a:t>
            </a:r>
          </a:p>
          <a:p>
            <a:r>
              <a:rPr lang="fi-FI" sz="3600" b="1">
                <a:solidFill>
                  <a:srgbClr val="007DC5"/>
                </a:solidFill>
                <a:latin typeface="Montserrat"/>
              </a:rPr>
              <a:t>LINDUNG 24 Jam Scheme</a:t>
            </a:r>
            <a:endParaRPr lang="fi-FI" sz="3600" b="1">
              <a:solidFill>
                <a:srgbClr val="007DC5"/>
              </a:solidFill>
              <a:latin typeface="Montserrat" panose="000005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C4861-38C5-BF35-849D-3B21C31DF9FC}"/>
              </a:ext>
            </a:extLst>
          </p:cNvPr>
          <p:cNvSpPr txBox="1"/>
          <p:nvPr/>
        </p:nvSpPr>
        <p:spPr>
          <a:xfrm>
            <a:off x="1252916" y="9274629"/>
            <a:ext cx="965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*Third Schedule: Rates of Contributions, </a:t>
            </a:r>
            <a:r>
              <a:rPr lang="fi-FI"/>
              <a:t>Employees’ Social Security (Amendment) Act 2026</a:t>
            </a:r>
            <a:endParaRPr lang="en-MY" sz="900"/>
          </a:p>
          <a:p>
            <a:r>
              <a:rPr lang="en-US"/>
              <a:t> </a:t>
            </a:r>
          </a:p>
        </p:txBody>
      </p:sp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36CC3E8C-186D-9BF4-A822-E4C3BCCC9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456186-9395-887F-8EA1-1E27DCEFF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7B35-85D3-EB36-2FE5-3D27566C0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68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F40B9-9699-E751-45CC-3CAC36B08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CFFA53-6DF5-5101-96FE-08304C34B6D7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C4363B-BE6B-FB0A-F700-12604EE36314}"/>
              </a:ext>
            </a:extLst>
          </p:cNvPr>
          <p:cNvSpPr txBox="1"/>
          <p:nvPr/>
        </p:nvSpPr>
        <p:spPr>
          <a:xfrm>
            <a:off x="1252916" y="434050"/>
            <a:ext cx="1596469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</a:rPr>
              <a:t>CONTRIBUTION PROCESS FLOW</a:t>
            </a:r>
            <a:endParaRPr lang="en-US"/>
          </a:p>
          <a:p>
            <a:r>
              <a:rPr lang="fi-FI" sz="4000" b="1">
                <a:solidFill>
                  <a:srgbClr val="007DC5"/>
                </a:solidFill>
                <a:latin typeface="Montserrat"/>
              </a:rPr>
              <a:t>LINDUNG 24 Jam </a:t>
            </a:r>
            <a:r>
              <a:rPr lang="fi-FI" sz="3600" b="1">
                <a:solidFill>
                  <a:srgbClr val="007DC5"/>
                </a:solidFill>
                <a:latin typeface="Montserrat"/>
              </a:rPr>
              <a:t>Scheme</a:t>
            </a:r>
            <a:endParaRPr lang="fi-FI"/>
          </a:p>
          <a:p>
            <a:endParaRPr lang="fi-FI" sz="4000" b="1">
              <a:solidFill>
                <a:srgbClr val="007DC5"/>
              </a:solidFill>
              <a:latin typeface="Montserrat"/>
            </a:endParaRPr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50FF851D-646C-1160-998A-D6B48BCAA6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61AB42A6-2AEA-58C8-9D82-4C02720E5A30}"/>
              </a:ext>
            </a:extLst>
          </p:cNvPr>
          <p:cNvSpPr/>
          <p:nvPr/>
        </p:nvSpPr>
        <p:spPr>
          <a:xfrm>
            <a:off x="598715" y="4563835"/>
            <a:ext cx="17343664" cy="333375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5A01DE-61A8-2E77-76F8-5AEB77831244}"/>
              </a:ext>
            </a:extLst>
          </p:cNvPr>
          <p:cNvSpPr/>
          <p:nvPr/>
        </p:nvSpPr>
        <p:spPr>
          <a:xfrm>
            <a:off x="960664" y="4065814"/>
            <a:ext cx="3619500" cy="428625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CFF6DBC-9B9F-4769-F460-1D9B4E16E928}"/>
              </a:ext>
            </a:extLst>
          </p:cNvPr>
          <p:cNvSpPr/>
          <p:nvPr/>
        </p:nvSpPr>
        <p:spPr>
          <a:xfrm>
            <a:off x="4770664" y="4087585"/>
            <a:ext cx="3619500" cy="4286250"/>
          </a:xfrm>
          <a:prstGeom prst="roundRect">
            <a:avLst/>
          </a:prstGeom>
          <a:solidFill>
            <a:srgbClr val="00E4FF"/>
          </a:solidFill>
          <a:ln>
            <a:solidFill>
              <a:srgbClr val="00E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6FAB93A-079E-033B-D094-DCE975C2D2ED}"/>
              </a:ext>
            </a:extLst>
          </p:cNvPr>
          <p:cNvSpPr/>
          <p:nvPr/>
        </p:nvSpPr>
        <p:spPr>
          <a:xfrm>
            <a:off x="8613321" y="4087585"/>
            <a:ext cx="3619500" cy="4286250"/>
          </a:xfrm>
          <a:prstGeom prst="roundRect">
            <a:avLst/>
          </a:prstGeom>
          <a:solidFill>
            <a:srgbClr val="00B06F"/>
          </a:solidFill>
          <a:ln>
            <a:solidFill>
              <a:srgbClr val="00B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60684CF-7B09-8E31-3AB7-260BE4420E16}"/>
              </a:ext>
            </a:extLst>
          </p:cNvPr>
          <p:cNvSpPr/>
          <p:nvPr/>
        </p:nvSpPr>
        <p:spPr>
          <a:xfrm>
            <a:off x="12466864" y="4065813"/>
            <a:ext cx="3619500" cy="4286250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9EF626-D143-C358-EFE7-632B86AA1671}"/>
              </a:ext>
            </a:extLst>
          </p:cNvPr>
          <p:cNvSpPr txBox="1"/>
          <p:nvPr/>
        </p:nvSpPr>
        <p:spPr>
          <a:xfrm>
            <a:off x="1145722" y="5048250"/>
            <a:ext cx="297452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Employers record employees' wages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5A3625-8CED-5AE8-2722-A512C2EC7C86}"/>
              </a:ext>
            </a:extLst>
          </p:cNvPr>
          <p:cNvSpPr txBox="1"/>
          <p:nvPr/>
        </p:nvSpPr>
        <p:spPr>
          <a:xfrm>
            <a:off x="5097235" y="4961164"/>
            <a:ext cx="2974521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The payroll system calculates the LINDUNG 24 Jam Scheme</a:t>
            </a:r>
          </a:p>
          <a:p>
            <a:r>
              <a:rPr lang="en-US" sz="3200" b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contributions</a:t>
            </a:r>
            <a:endParaRPr lang="en-US" b="1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BEC0C9-89F0-1FEE-05ED-F0F78581F5B3}"/>
              </a:ext>
            </a:extLst>
          </p:cNvPr>
          <p:cNvSpPr txBox="1"/>
          <p:nvPr/>
        </p:nvSpPr>
        <p:spPr>
          <a:xfrm>
            <a:off x="8754835" y="5048249"/>
            <a:ext cx="2974521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Employers deduct the contributions from employees' salary</a:t>
            </a:r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163138-1BB7-9C0E-F1FA-0EF477420724}"/>
              </a:ext>
            </a:extLst>
          </p:cNvPr>
          <p:cNvSpPr txBox="1"/>
          <p:nvPr/>
        </p:nvSpPr>
        <p:spPr>
          <a:xfrm>
            <a:off x="12597493" y="4961163"/>
            <a:ext cx="2974521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Employers submit the contribution details and make payment to PERKESO</a:t>
            </a:r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7AE3DE3-7A82-257A-7B8D-14A2238BE6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76" t="191" r="67586" b="50015"/>
          <a:stretch>
            <a:fillRect/>
          </a:stretch>
        </p:blipFill>
        <p:spPr>
          <a:xfrm>
            <a:off x="2873123" y="2762855"/>
            <a:ext cx="1894443" cy="2607679"/>
          </a:xfrm>
          <a:prstGeom prst="rect">
            <a:avLst/>
          </a:prstGeom>
        </p:spPr>
      </p:pic>
      <p:pic>
        <p:nvPicPr>
          <p:cNvPr id="37" name="Picture 36" descr="A group of numbers on a black background&#10;&#10;AI-generated content may be incorrect.">
            <a:extLst>
              <a:ext uri="{FF2B5EF4-FFF2-40B4-BE49-F238E27FC236}">
                <a16:creationId xmlns:a16="http://schemas.microsoft.com/office/drawing/2014/main" id="{F6F93087-E921-C91C-A475-C83568C1F1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79" t="49896" r="68012" b="416"/>
          <a:stretch>
            <a:fillRect/>
          </a:stretch>
        </p:blipFill>
        <p:spPr>
          <a:xfrm>
            <a:off x="6585151" y="2958797"/>
            <a:ext cx="1892340" cy="2602148"/>
          </a:xfrm>
          <a:prstGeom prst="rect">
            <a:avLst/>
          </a:prstGeom>
        </p:spPr>
      </p:pic>
      <p:pic>
        <p:nvPicPr>
          <p:cNvPr id="38" name="Picture 37" descr="A group of numbers on a black background&#10;&#10;AI-generated content may be incorrect.">
            <a:extLst>
              <a:ext uri="{FF2B5EF4-FFF2-40B4-BE49-F238E27FC236}">
                <a16:creationId xmlns:a16="http://schemas.microsoft.com/office/drawing/2014/main" id="{B1BAA1B6-B115-61B3-D9FD-3B31A8B4D3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96" t="2287" r="15695" b="48025"/>
          <a:stretch>
            <a:fillRect/>
          </a:stretch>
        </p:blipFill>
        <p:spPr>
          <a:xfrm>
            <a:off x="10340722" y="2784625"/>
            <a:ext cx="1892347" cy="2602159"/>
          </a:xfrm>
          <a:prstGeom prst="rect">
            <a:avLst/>
          </a:prstGeom>
        </p:spPr>
      </p:pic>
      <p:pic>
        <p:nvPicPr>
          <p:cNvPr id="39" name="Picture 38" descr="A group of numbers on a black background&#10;&#10;AI-generated content may be incorrect.">
            <a:extLst>
              <a:ext uri="{FF2B5EF4-FFF2-40B4-BE49-F238E27FC236}">
                <a16:creationId xmlns:a16="http://schemas.microsoft.com/office/drawing/2014/main" id="{800CBE41-BDA9-F7C2-1462-BD27FFF61A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743" t="49350" r="18372" b="3849"/>
          <a:stretch>
            <a:fillRect/>
          </a:stretch>
        </p:blipFill>
        <p:spPr>
          <a:xfrm>
            <a:off x="14063636" y="3115254"/>
            <a:ext cx="2028905" cy="2450967"/>
          </a:xfrm>
          <a:prstGeom prst="rect">
            <a:avLst/>
          </a:prstGeom>
        </p:spPr>
      </p:pic>
      <p:pic>
        <p:nvPicPr>
          <p:cNvPr id="4" name="Picture 3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C601700E-1566-6FB3-FC25-83445C2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A25A5B-82F1-E5E1-4C85-451F1DBE8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9E96EC-2ECA-DA93-0DCE-28DC3DD3B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B2B93-1139-3F59-FA5B-D206E84B9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2EE399-916B-FC4B-D7E7-A4EF4115898E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5A7C55-6EDE-76A3-2D26-ABE5041FA690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</a:rPr>
              <a:t>CONTRIBUTION PROCESS</a:t>
            </a:r>
            <a:endParaRPr lang="fi-FI" sz="4000" b="1">
              <a:solidFill>
                <a:srgbClr val="007DC5"/>
              </a:solidFill>
              <a:latin typeface="Montserrat" panose="00000500000000000000" pitchFamily="50" charset="0"/>
            </a:endParaRPr>
          </a:p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 sz="4000">
              <a:solidFill>
                <a:srgbClr val="000000"/>
              </a:solidFill>
              <a:latin typeface="Montserrat"/>
              <a:ea typeface="+mn-lt"/>
              <a:cs typeface="+mn-lt"/>
            </a:endParaRPr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435B8CB8-E4DC-5D20-8420-0FFD6A8E1F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0B5EF5-1F11-0532-D1EF-C38CBD1D936B}"/>
              </a:ext>
            </a:extLst>
          </p:cNvPr>
          <p:cNvSpPr/>
          <p:nvPr/>
        </p:nvSpPr>
        <p:spPr>
          <a:xfrm>
            <a:off x="1533939" y="2567267"/>
            <a:ext cx="7366135" cy="6892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514350" indent="-514350" algn="just">
              <a:spcAft>
                <a:spcPts val="1000"/>
              </a:spcAft>
              <a:buAutoNum type="arabicPeriod"/>
            </a:pPr>
            <a:endParaRPr lang="en-US" sz="2600" noProof="0">
              <a:solidFill>
                <a:schemeClr val="tx1"/>
              </a:solidFill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Employers must ensure:</a:t>
            </a:r>
            <a:endParaRPr lang="en-US">
              <a:solidFill>
                <a:schemeClr val="tx1"/>
              </a:solidFill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endParaRPr lang="en-US" sz="2800">
              <a:solidFill>
                <a:schemeClr val="tx1"/>
              </a:solidFill>
            </a:endParaRPr>
          </a:p>
          <a:p>
            <a:pPr marL="171450"/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   Accurate contribution calculations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171450"/>
            <a:endParaRPr lang="en-US" sz="2800">
              <a:solidFill>
                <a:schemeClr val="tx1"/>
              </a:solidFill>
            </a:endParaRPr>
          </a:p>
          <a:p>
            <a:pPr marL="171450"/>
            <a:r>
              <a:rPr lang="en-US" sz="2800">
                <a:solidFill>
                  <a:schemeClr val="tx1"/>
                </a:solidFill>
              </a:rPr>
              <a:t>   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Correct payroll deductions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171450"/>
            <a:endParaRPr lang="en-US" sz="2800">
              <a:solidFill>
                <a:schemeClr val="tx1"/>
              </a:solidFill>
            </a:endParaRPr>
          </a:p>
          <a:p>
            <a:pPr marL="171450"/>
            <a:r>
              <a:rPr lang="en-US" sz="2800">
                <a:solidFill>
                  <a:schemeClr val="tx1"/>
                </a:solidFill>
              </a:rPr>
              <a:t>   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Complete payroll records</a:t>
            </a: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171450"/>
            <a:endParaRPr lang="en-US" sz="2800">
              <a:solidFill>
                <a:schemeClr val="tx1"/>
              </a:solidFill>
            </a:endParaRPr>
          </a:p>
          <a:p>
            <a:pPr marL="1200150" indent="-1028700"/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   Timely submission of contribution information            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07A6D87-9DAD-A11B-EDF4-1B2818351137}"/>
              </a:ext>
            </a:extLst>
          </p:cNvPr>
          <p:cNvSpPr/>
          <p:nvPr/>
        </p:nvSpPr>
        <p:spPr>
          <a:xfrm>
            <a:off x="9395963" y="2569705"/>
            <a:ext cx="7052767" cy="6913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Aft>
                <a:spcPts val="600"/>
              </a:spcAft>
            </a:pPr>
            <a:endParaRPr lang="en-US" sz="280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endParaRPr lang="en-US" sz="280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</a:rPr>
              <a:t>Contributions are submitted through:</a:t>
            </a:r>
            <a:endParaRPr lang="en-US" sz="260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600"/>
              </a:spcAft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   ASSIST Portal by PERKESO 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1085850" indent="-1085850"/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   Employer's monthly contribution   report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1028700" indent="-1028700"/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   Integration with the existing PERKESO contribution system</a:t>
            </a:r>
            <a:endParaRPr lang="en-US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n-US" sz="280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endParaRPr lang="en-US" sz="2800" noProof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CE542A-692D-F07D-D4D6-073BF4B84549}"/>
              </a:ext>
            </a:extLst>
          </p:cNvPr>
          <p:cNvSpPr/>
          <p:nvPr/>
        </p:nvSpPr>
        <p:spPr>
          <a:xfrm>
            <a:off x="1978847" y="2099299"/>
            <a:ext cx="6125825" cy="1263218"/>
          </a:xfrm>
          <a:prstGeom prst="roundRect">
            <a:avLst/>
          </a:prstGeom>
          <a:solidFill>
            <a:srgbClr val="007DC5"/>
          </a:solidFill>
          <a:ln>
            <a:solidFill>
              <a:srgbClr val="007D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ea typeface="+mn-lt"/>
                <a:cs typeface="+mn-lt"/>
              </a:rPr>
              <a:t>WAGE DEDUCTION</a:t>
            </a:r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4A20ECC-840A-C467-AF02-0D712C90C525}"/>
              </a:ext>
            </a:extLst>
          </p:cNvPr>
          <p:cNvSpPr/>
          <p:nvPr/>
        </p:nvSpPr>
        <p:spPr>
          <a:xfrm>
            <a:off x="9828364" y="2099299"/>
            <a:ext cx="6125825" cy="1263218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ea typeface="+mn-lt"/>
                <a:cs typeface="+mn-lt"/>
              </a:rPr>
              <a:t>SUBMISSION OF CONTRIBUTION DETAILS TO PERKESO</a:t>
            </a:r>
            <a:endParaRPr lang="en-US"/>
          </a:p>
        </p:txBody>
      </p:sp>
      <p:pic>
        <p:nvPicPr>
          <p:cNvPr id="19" name="Graphic 18" descr="Checkmark with solid fill">
            <a:extLst>
              <a:ext uri="{FF2B5EF4-FFF2-40B4-BE49-F238E27FC236}">
                <a16:creationId xmlns:a16="http://schemas.microsoft.com/office/drawing/2014/main" id="{66B6FF92-361F-16E3-E1A5-5F73AE4C8E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6511" y="4810240"/>
            <a:ext cx="652750" cy="652750"/>
          </a:xfrm>
          <a:prstGeom prst="rect">
            <a:avLst/>
          </a:prstGeom>
        </p:spPr>
      </p:pic>
      <p:pic>
        <p:nvPicPr>
          <p:cNvPr id="20" name="Graphic 19" descr="Checkmark with solid fill">
            <a:extLst>
              <a:ext uri="{FF2B5EF4-FFF2-40B4-BE49-F238E27FC236}">
                <a16:creationId xmlns:a16="http://schemas.microsoft.com/office/drawing/2014/main" id="{12DECA47-E7EB-F120-1796-527698FFE4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6510" y="5691589"/>
            <a:ext cx="652750" cy="652750"/>
          </a:xfrm>
          <a:prstGeom prst="rect">
            <a:avLst/>
          </a:prstGeom>
        </p:spPr>
      </p:pic>
      <p:pic>
        <p:nvPicPr>
          <p:cNvPr id="21" name="Graphic 20" descr="Checkmark with solid fill">
            <a:extLst>
              <a:ext uri="{FF2B5EF4-FFF2-40B4-BE49-F238E27FC236}">
                <a16:creationId xmlns:a16="http://schemas.microsoft.com/office/drawing/2014/main" id="{5FA5979F-8F3E-E946-805A-16FCF4B0E5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6509" y="6545395"/>
            <a:ext cx="652750" cy="652750"/>
          </a:xfrm>
          <a:prstGeom prst="rect">
            <a:avLst/>
          </a:prstGeom>
        </p:spPr>
      </p:pic>
      <p:pic>
        <p:nvPicPr>
          <p:cNvPr id="22" name="Graphic 21" descr="Checkmark with solid fill">
            <a:extLst>
              <a:ext uri="{FF2B5EF4-FFF2-40B4-BE49-F238E27FC236}">
                <a16:creationId xmlns:a16="http://schemas.microsoft.com/office/drawing/2014/main" id="{15A9E4C9-1B5B-5A99-DF78-BFB3735404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6508" y="7402088"/>
            <a:ext cx="652750" cy="652750"/>
          </a:xfrm>
          <a:prstGeom prst="rect">
            <a:avLst/>
          </a:prstGeom>
        </p:spPr>
      </p:pic>
      <p:pic>
        <p:nvPicPr>
          <p:cNvPr id="23" name="Graphic 22" descr="Checkmark with solid fill">
            <a:extLst>
              <a:ext uri="{FF2B5EF4-FFF2-40B4-BE49-F238E27FC236}">
                <a16:creationId xmlns:a16="http://schemas.microsoft.com/office/drawing/2014/main" id="{5B95C8F8-B36E-A502-C3DA-5E993C4A29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9166" y="5700505"/>
            <a:ext cx="652750" cy="652750"/>
          </a:xfrm>
          <a:prstGeom prst="rect">
            <a:avLst/>
          </a:prstGeom>
        </p:spPr>
      </p:pic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84208374-4373-1623-2446-B75B9011DA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7735" y="4810791"/>
            <a:ext cx="652750" cy="652750"/>
          </a:xfrm>
          <a:prstGeom prst="rect">
            <a:avLst/>
          </a:prstGeom>
        </p:spPr>
      </p:pic>
      <p:pic>
        <p:nvPicPr>
          <p:cNvPr id="25" name="Graphic 24" descr="Checkmark with solid fill">
            <a:extLst>
              <a:ext uri="{FF2B5EF4-FFF2-40B4-BE49-F238E27FC236}">
                <a16:creationId xmlns:a16="http://schemas.microsoft.com/office/drawing/2014/main" id="{6344F1B9-D6D8-0609-9235-A379464EC5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9165" y="6875886"/>
            <a:ext cx="652750" cy="652750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4F56785F-D2B8-D4D9-046B-9DDE6C0E4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5A83B-8524-32A7-13EF-0420D049D5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C8722-1609-5077-16AB-20A594FE5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59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861C8-E9FA-44D0-2699-728473A4A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6560C03-C253-BAB0-1BFA-41644B05A545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F77773-0568-C5DD-5E8D-37975E730141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TEXT FILE FORMAT SPECIFICATIONS</a:t>
            </a:r>
            <a:endParaRPr lang="en-US"/>
          </a:p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PERKESO &amp; EIS</a:t>
            </a:r>
            <a:endParaRPr lang="fi-FI" sz="4000">
              <a:latin typeface="Montserrat"/>
            </a:endParaRPr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47C2DC1F-52D9-BE0F-9349-1AE245E8B1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23" name="Rectangle: Rounded Corners 22">
            <a:hlinkClick r:id="rId3"/>
            <a:extLst>
              <a:ext uri="{FF2B5EF4-FFF2-40B4-BE49-F238E27FC236}">
                <a16:creationId xmlns:a16="http://schemas.microsoft.com/office/drawing/2014/main" id="{6E91229E-11F4-63C7-688F-E4F9F283F514}"/>
              </a:ext>
            </a:extLst>
          </p:cNvPr>
          <p:cNvSpPr/>
          <p:nvPr/>
        </p:nvSpPr>
        <p:spPr>
          <a:xfrm>
            <a:off x="14302566" y="8707063"/>
            <a:ext cx="2732518" cy="1056408"/>
          </a:xfrm>
          <a:prstGeom prst="roundRect">
            <a:avLst/>
          </a:prstGeom>
          <a:solidFill>
            <a:srgbClr val="007DC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Click here for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Text File Format Specifications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CFC64-7F02-6D42-8F49-AF278391C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701" y="1887132"/>
            <a:ext cx="8540116" cy="7980674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1A001AF3-864F-B026-D9DB-424C1DF48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079902F-C52A-41BA-524A-7F7F2356C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309725-F595-5F41-C3FC-636F3D7A2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21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E886D-F010-162D-86F2-1446FD8CB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39411C-3333-629C-07C3-E83A857F94EF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4035CD-53C2-C935-FF40-83F04E16CDA7}"/>
              </a:ext>
            </a:extLst>
          </p:cNvPr>
          <p:cNvSpPr txBox="1"/>
          <p:nvPr/>
        </p:nvSpPr>
        <p:spPr>
          <a:xfrm>
            <a:off x="1252916" y="43405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TEXT FILE FORMAT SPECIFICATIONS</a:t>
            </a:r>
            <a:endParaRPr lang="en-US"/>
          </a:p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PERKESO &amp; EIS</a:t>
            </a:r>
            <a:endParaRPr lang="fi-FI" sz="4000">
              <a:latin typeface="Montserrat"/>
            </a:endParaRPr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FE1112C7-2968-0B89-03E8-502531FC2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2FF6884C-83CA-F156-0440-302DF298544B}"/>
              </a:ext>
            </a:extLst>
          </p:cNvPr>
          <p:cNvSpPr/>
          <p:nvPr/>
        </p:nvSpPr>
        <p:spPr>
          <a:xfrm>
            <a:off x="14302566" y="8707063"/>
            <a:ext cx="2732518" cy="1056408"/>
          </a:xfrm>
          <a:prstGeom prst="roundRect">
            <a:avLst/>
          </a:prstGeom>
          <a:solidFill>
            <a:srgbClr val="007DC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Click here for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Text File Format Specifications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AF2D91-97B1-690E-8CB4-6ABA7B3AA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63" y="1742058"/>
            <a:ext cx="8697339" cy="8102077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5503FA41-EE3C-05D6-D354-1A2042C35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821766-763D-FA84-0AFC-AE88FA339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F35851-3B06-20BE-01E0-C940F049A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90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377B5-773D-958C-9BC4-D26D77880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B032A49-F5E1-EC84-5ADB-9917B7A9B1A0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E023E6-1C80-1401-D1B2-17687E39FAEC}"/>
              </a:ext>
            </a:extLst>
          </p:cNvPr>
          <p:cNvSpPr txBox="1"/>
          <p:nvPr/>
        </p:nvSpPr>
        <p:spPr>
          <a:xfrm>
            <a:off x="1252916" y="802130"/>
            <a:ext cx="1596469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SAMPLE TEXT FILE</a:t>
            </a:r>
            <a:endParaRPr lang="en-US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6BD5FCE8-CD70-5E08-7FFA-7221A5E5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479FD5-3168-3420-EB12-12599B58A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73" y="2508195"/>
            <a:ext cx="17484177" cy="1618192"/>
          </a:xfrm>
          <a:prstGeom prst="rect">
            <a:avLst/>
          </a:prstGeom>
        </p:spPr>
      </p:pic>
      <p:pic>
        <p:nvPicPr>
          <p:cNvPr id="4" name="Picture 3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34E451DD-2D19-9220-1DBA-DD83CD90E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A086CB-DC21-2DD6-1EF1-52F82AE2A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0DB725-9521-8061-2155-FA900BAED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48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A0FB7-7020-DBF7-F855-3DA06A25E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9A0059A1-8260-BB7F-86DD-1EEF9B1D7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12"/>
            <a:ext cx="18288000" cy="10287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6D4685E-BE04-5367-1E32-4BB23A48311D}"/>
              </a:ext>
            </a:extLst>
          </p:cNvPr>
          <p:cNvSpPr txBox="1">
            <a:spLocks/>
          </p:cNvSpPr>
          <p:nvPr/>
        </p:nvSpPr>
        <p:spPr>
          <a:xfrm>
            <a:off x="486834" y="3352800"/>
            <a:ext cx="17381279" cy="2978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marL="52070" algn="ctr">
              <a:lnSpc>
                <a:spcPct val="100000"/>
              </a:lnSpc>
            </a:pPr>
            <a:r>
              <a:rPr lang="en-US" sz="5400">
                <a:latin typeface="Montserrat"/>
              </a:rPr>
              <a:t>EMPLOYERS' RESPONSIBILITIES</a:t>
            </a:r>
            <a:endParaRPr lang="en-US"/>
          </a:p>
          <a:p>
            <a:pPr marL="52070" algn="ctr">
              <a:lnSpc>
                <a:spcPct val="100000"/>
              </a:lnSpc>
            </a:pPr>
            <a:r>
              <a:rPr lang="en-US" sz="4400">
                <a:latin typeface="Montserrat"/>
              </a:rPr>
              <a:t>LINDUNG 24 Jam SCHEME</a:t>
            </a:r>
            <a:endParaRPr lang="en-US" sz="44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F41F809-B604-E87D-F243-20040EA72639}"/>
              </a:ext>
            </a:extLst>
          </p:cNvPr>
          <p:cNvSpPr txBox="1">
            <a:spLocks/>
          </p:cNvSpPr>
          <p:nvPr/>
        </p:nvSpPr>
        <p:spPr>
          <a:xfrm>
            <a:off x="486833" y="6411037"/>
            <a:ext cx="17381280" cy="1580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US" sz="2400" b="0"/>
          </a:p>
        </p:txBody>
      </p:sp>
      <p:pic>
        <p:nvPicPr>
          <p:cNvPr id="3" name="Picture 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6291B009-D94B-554F-B415-E894CFE4E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83"/>
            <a:ext cx="6008916" cy="278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32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94F43-63C8-1612-1251-E46AE3B7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2D3CBF4-0208-EF0A-E50F-6DDCE5C25C07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AEFD42-8824-4E73-A3CE-97AD14F20143}"/>
              </a:ext>
            </a:extLst>
          </p:cNvPr>
          <p:cNvSpPr txBox="1"/>
          <p:nvPr/>
        </p:nvSpPr>
        <p:spPr>
          <a:xfrm>
            <a:off x="1252916" y="756502"/>
            <a:ext cx="1596469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EMPLOYERS' RESPONSIBILITIES</a:t>
            </a:r>
            <a:endParaRPr lang="en-US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D11EA9EA-2012-7D80-30CC-1D9ED86E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3FBA7C-FEB2-3E0D-84DC-87349A87473D}"/>
              </a:ext>
            </a:extLst>
          </p:cNvPr>
          <p:cNvSpPr/>
          <p:nvPr/>
        </p:nvSpPr>
        <p:spPr>
          <a:xfrm>
            <a:off x="1061827" y="3727540"/>
            <a:ext cx="9978017" cy="103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D75407-3A08-7271-77AE-E728A7DDBAD5}"/>
              </a:ext>
            </a:extLst>
          </p:cNvPr>
          <p:cNvSpPr/>
          <p:nvPr/>
        </p:nvSpPr>
        <p:spPr>
          <a:xfrm>
            <a:off x="1061827" y="5138651"/>
            <a:ext cx="9978017" cy="103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8EDC8D-C3D0-A6BC-DCA9-FBFE8219AF2D}"/>
              </a:ext>
            </a:extLst>
          </p:cNvPr>
          <p:cNvSpPr/>
          <p:nvPr/>
        </p:nvSpPr>
        <p:spPr>
          <a:xfrm>
            <a:off x="1061827" y="6523303"/>
            <a:ext cx="9978017" cy="103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D3CCF7-7EA1-E716-EE36-1632C12053E0}"/>
              </a:ext>
            </a:extLst>
          </p:cNvPr>
          <p:cNvSpPr/>
          <p:nvPr/>
        </p:nvSpPr>
        <p:spPr>
          <a:xfrm>
            <a:off x="1061826" y="7920302"/>
            <a:ext cx="9978017" cy="103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A6EBBC-7D11-2D21-81BD-99EFFC12A7F1}"/>
              </a:ext>
            </a:extLst>
          </p:cNvPr>
          <p:cNvSpPr/>
          <p:nvPr/>
        </p:nvSpPr>
        <p:spPr>
          <a:xfrm>
            <a:off x="1061826" y="2284677"/>
            <a:ext cx="9978017" cy="1038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3EBD94-6802-871A-ACC9-EFD1954A519B}"/>
              </a:ext>
            </a:extLst>
          </p:cNvPr>
          <p:cNvSpPr/>
          <p:nvPr/>
        </p:nvSpPr>
        <p:spPr>
          <a:xfrm>
            <a:off x="10299398" y="2284982"/>
            <a:ext cx="1465314" cy="10281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4E8D8D7-DCA8-95D4-8846-2998C68601E0}"/>
              </a:ext>
            </a:extLst>
          </p:cNvPr>
          <p:cNvSpPr/>
          <p:nvPr/>
        </p:nvSpPr>
        <p:spPr>
          <a:xfrm>
            <a:off x="10311688" y="3735240"/>
            <a:ext cx="1465314" cy="10281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E36B7CC-052A-7D93-D3F0-4E35D06E8531}"/>
              </a:ext>
            </a:extLst>
          </p:cNvPr>
          <p:cNvSpPr/>
          <p:nvPr/>
        </p:nvSpPr>
        <p:spPr>
          <a:xfrm>
            <a:off x="10299397" y="5148626"/>
            <a:ext cx="1465314" cy="10281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2DF6CB-2EA3-21EA-5BD8-7639E98AD996}"/>
              </a:ext>
            </a:extLst>
          </p:cNvPr>
          <p:cNvSpPr/>
          <p:nvPr/>
        </p:nvSpPr>
        <p:spPr>
          <a:xfrm>
            <a:off x="10299397" y="6525142"/>
            <a:ext cx="1465314" cy="10281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F9F1189-E965-6C18-9B5D-C4AD8AAAAF4E}"/>
              </a:ext>
            </a:extLst>
          </p:cNvPr>
          <p:cNvSpPr/>
          <p:nvPr/>
        </p:nvSpPr>
        <p:spPr>
          <a:xfrm>
            <a:off x="10299396" y="7926238"/>
            <a:ext cx="1465314" cy="10281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C02941-8D61-950B-755D-846CE3292D76}"/>
              </a:ext>
            </a:extLst>
          </p:cNvPr>
          <p:cNvSpPr txBox="1"/>
          <p:nvPr/>
        </p:nvSpPr>
        <p:spPr>
          <a:xfrm>
            <a:off x="1078006" y="2337362"/>
            <a:ext cx="1342464" cy="92333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>
                <a:solidFill>
                  <a:srgbClr val="007DC5"/>
                </a:solidFill>
                <a:latin typeface="Work Sans SemiBold"/>
                <a:ea typeface="Calibri"/>
                <a:cs typeface="Calibri"/>
              </a:rPr>
              <a:t>01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CEBA8A-D324-68B8-E91F-323BDAFDA1EE}"/>
              </a:ext>
            </a:extLst>
          </p:cNvPr>
          <p:cNvSpPr txBox="1"/>
          <p:nvPr/>
        </p:nvSpPr>
        <p:spPr>
          <a:xfrm>
            <a:off x="1056967" y="3840726"/>
            <a:ext cx="125361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47B0FF"/>
                </a:solidFill>
                <a:latin typeface="Work Sans SemiBold"/>
              </a:rPr>
              <a:t>02</a:t>
            </a:r>
            <a:r>
              <a:rPr sz="5400">
                <a:solidFill>
                  <a:srgbClr val="47B0FF"/>
                </a:solidFill>
                <a:latin typeface="Work Sans SemiBold"/>
                <a:ea typeface="Work Sans SemiBold"/>
                <a:cs typeface="Work Sans SemiBold"/>
              </a:rPr>
              <a:t>​</a:t>
            </a:r>
            <a:endParaRPr lang="en-US">
              <a:solidFill>
                <a:srgbClr val="47B0FF"/>
              </a:solidFill>
            </a:endParaRPr>
          </a:p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3B4D30-5718-1AE2-A20F-1F7DDEF559E2}"/>
              </a:ext>
            </a:extLst>
          </p:cNvPr>
          <p:cNvSpPr txBox="1"/>
          <p:nvPr/>
        </p:nvSpPr>
        <p:spPr>
          <a:xfrm>
            <a:off x="1081547" y="5143499"/>
            <a:ext cx="122903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00E4FF"/>
                </a:solidFill>
                <a:latin typeface="Work Sans SemiBold"/>
              </a:rPr>
              <a:t>03</a:t>
            </a:r>
            <a:r>
              <a:rPr sz="5400">
                <a:solidFill>
                  <a:srgbClr val="00E4FF"/>
                </a:solidFill>
                <a:latin typeface="Work Sans SemiBold"/>
                <a:ea typeface="Work Sans SemiBold"/>
                <a:cs typeface="Work Sans SemiBold"/>
              </a:rPr>
              <a:t>​</a:t>
            </a:r>
            <a:endParaRPr lang="en-US">
              <a:solidFill>
                <a:srgbClr val="00E4FF"/>
              </a:solidFill>
            </a:endParaRPr>
          </a:p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89F36F-66B8-9124-A63C-B237D7499898}"/>
              </a:ext>
            </a:extLst>
          </p:cNvPr>
          <p:cNvSpPr txBox="1"/>
          <p:nvPr/>
        </p:nvSpPr>
        <p:spPr>
          <a:xfrm>
            <a:off x="1081546" y="6520014"/>
            <a:ext cx="122903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52CAB8"/>
                </a:solidFill>
                <a:latin typeface="Work Sans SemiBold"/>
              </a:rPr>
              <a:t>04</a:t>
            </a:r>
          </a:p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124E92-57E8-3FE7-F491-8BB36A69C28B}"/>
              </a:ext>
            </a:extLst>
          </p:cNvPr>
          <p:cNvSpPr txBox="1"/>
          <p:nvPr/>
        </p:nvSpPr>
        <p:spPr>
          <a:xfrm>
            <a:off x="1056964" y="7921110"/>
            <a:ext cx="122903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92D050"/>
                </a:solidFill>
                <a:latin typeface="Work Sans SemiBold"/>
              </a:rPr>
              <a:t>05</a:t>
            </a:r>
          </a:p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3F75D81-2949-D221-38ED-F46A8F3393BA}"/>
              </a:ext>
            </a:extLst>
          </p:cNvPr>
          <p:cNvCxnSpPr/>
          <p:nvPr/>
        </p:nvCxnSpPr>
        <p:spPr>
          <a:xfrm>
            <a:off x="2159204" y="2362191"/>
            <a:ext cx="3072" cy="881648"/>
          </a:xfrm>
          <a:prstGeom prst="straightConnector1">
            <a:avLst/>
          </a:prstGeom>
          <a:ln w="57150">
            <a:solidFill>
              <a:srgbClr val="007D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379C0D-40C0-2287-BBDC-0EEA50A633F7}"/>
              </a:ext>
            </a:extLst>
          </p:cNvPr>
          <p:cNvCxnSpPr>
            <a:cxnSpLocks/>
          </p:cNvCxnSpPr>
          <p:nvPr/>
        </p:nvCxnSpPr>
        <p:spPr>
          <a:xfrm>
            <a:off x="2159203" y="3837029"/>
            <a:ext cx="3072" cy="881648"/>
          </a:xfrm>
          <a:prstGeom prst="straightConnector1">
            <a:avLst/>
          </a:prstGeom>
          <a:ln w="57150">
            <a:solidFill>
              <a:srgbClr val="47B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E73DBE0-EA1D-59EF-D9D8-29B9D3B44DE5}"/>
              </a:ext>
            </a:extLst>
          </p:cNvPr>
          <p:cNvCxnSpPr>
            <a:cxnSpLocks/>
          </p:cNvCxnSpPr>
          <p:nvPr/>
        </p:nvCxnSpPr>
        <p:spPr>
          <a:xfrm>
            <a:off x="2159203" y="5213545"/>
            <a:ext cx="3072" cy="881648"/>
          </a:xfrm>
          <a:prstGeom prst="straightConnector1">
            <a:avLst/>
          </a:prstGeom>
          <a:ln w="57150">
            <a:solidFill>
              <a:srgbClr val="00E4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F222ACC-CA57-A864-E058-FC56551799F2}"/>
              </a:ext>
            </a:extLst>
          </p:cNvPr>
          <p:cNvCxnSpPr>
            <a:cxnSpLocks/>
          </p:cNvCxnSpPr>
          <p:nvPr/>
        </p:nvCxnSpPr>
        <p:spPr>
          <a:xfrm>
            <a:off x="2159202" y="6602351"/>
            <a:ext cx="3072" cy="881648"/>
          </a:xfrm>
          <a:prstGeom prst="straightConnector1">
            <a:avLst/>
          </a:prstGeom>
          <a:ln w="57150">
            <a:solidFill>
              <a:srgbClr val="52CA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C8EEBEE-7883-F9CF-EAFF-2B9700922977}"/>
              </a:ext>
            </a:extLst>
          </p:cNvPr>
          <p:cNvCxnSpPr>
            <a:cxnSpLocks/>
          </p:cNvCxnSpPr>
          <p:nvPr/>
        </p:nvCxnSpPr>
        <p:spPr>
          <a:xfrm>
            <a:off x="2183782" y="8003447"/>
            <a:ext cx="3072" cy="881648"/>
          </a:xfrm>
          <a:prstGeom prst="straightConnector1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5657BA1-B8AF-A5C4-5847-1D56AA14E9BE}"/>
              </a:ext>
            </a:extLst>
          </p:cNvPr>
          <p:cNvSpPr txBox="1"/>
          <p:nvPr/>
        </p:nvSpPr>
        <p:spPr>
          <a:xfrm>
            <a:off x="2247889" y="2573882"/>
            <a:ext cx="75978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Work Sans Medium"/>
                <a:ea typeface="+mn-lt"/>
                <a:cs typeface="+mn-lt"/>
              </a:rPr>
              <a:t>Register employees with PERKESO</a:t>
            </a:r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27AD7F-9B23-FD50-EB3D-FEA368204753}"/>
              </a:ext>
            </a:extLst>
          </p:cNvPr>
          <p:cNvSpPr txBox="1"/>
          <p:nvPr/>
        </p:nvSpPr>
        <p:spPr>
          <a:xfrm>
            <a:off x="2284760" y="4011849"/>
            <a:ext cx="87777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Work Sans Medium"/>
                <a:ea typeface="+mn-lt"/>
                <a:cs typeface="+mn-lt"/>
              </a:rPr>
              <a:t>Ensure correct contribution deductions</a:t>
            </a:r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3159CDD-7E0D-676E-2284-F0BFE8A0D745}"/>
              </a:ext>
            </a:extLst>
          </p:cNvPr>
          <p:cNvSpPr txBox="1"/>
          <p:nvPr/>
        </p:nvSpPr>
        <p:spPr>
          <a:xfrm>
            <a:off x="2309340" y="5388364"/>
            <a:ext cx="87777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Work Sans Medium" pitchFamily="2" charset="0"/>
                <a:ea typeface="+mn-lt"/>
                <a:cs typeface="+mn-lt"/>
              </a:rPr>
              <a:t>Ensure contributions are remitted promptly </a:t>
            </a:r>
            <a:endParaRPr lang="en-US">
              <a:latin typeface="Work Sans Medium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A7DF83-6CBC-6380-780A-34C34EB653B3}"/>
              </a:ext>
            </a:extLst>
          </p:cNvPr>
          <p:cNvSpPr txBox="1"/>
          <p:nvPr/>
        </p:nvSpPr>
        <p:spPr>
          <a:xfrm>
            <a:off x="2284760" y="6599173"/>
            <a:ext cx="877774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Work Sans Medium"/>
                <a:ea typeface="+mn-lt"/>
                <a:cs typeface="+mn-lt"/>
              </a:rPr>
              <a:t>Submit contribution details and contribution payments to PERKESO</a:t>
            </a:r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6377C4-6BF0-7E1A-2C72-EC8D4BE43663}"/>
              </a:ext>
            </a:extLst>
          </p:cNvPr>
          <p:cNvSpPr txBox="1"/>
          <p:nvPr/>
        </p:nvSpPr>
        <p:spPr>
          <a:xfrm>
            <a:off x="2247886" y="8180373"/>
            <a:ext cx="87777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Work Sans Medium"/>
                <a:ea typeface="Calibri"/>
                <a:cs typeface="Calibri"/>
              </a:rPr>
              <a:t>Keep</a:t>
            </a:r>
            <a:r>
              <a:rPr lang="en-US" sz="2800">
                <a:latin typeface="Work Sans Medium"/>
                <a:ea typeface="+mn-lt"/>
                <a:cs typeface="+mn-lt"/>
              </a:rPr>
              <a:t> records of contributions and salaries</a:t>
            </a:r>
            <a:endParaRPr lang="en-US" sz="2800">
              <a:latin typeface="Work Sans Medium"/>
              <a:ea typeface="Calibri"/>
              <a:cs typeface="Calibri"/>
            </a:endParaRPr>
          </a:p>
        </p:txBody>
      </p:sp>
      <p:pic>
        <p:nvPicPr>
          <p:cNvPr id="4" name="Picture 3" descr="A person in a suit holding a sign&#10;&#10;AI-generated content may be incorrect.">
            <a:extLst>
              <a:ext uri="{FF2B5EF4-FFF2-40B4-BE49-F238E27FC236}">
                <a16:creationId xmlns:a16="http://schemas.microsoft.com/office/drawing/2014/main" id="{24F11D3E-4434-164C-FE53-EC02A70EC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265" y="244864"/>
            <a:ext cx="14591489" cy="10287000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E920E37A-942A-F5A1-525A-06029FDB2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77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D12DA-1F77-1168-4024-C541EFF03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yellow and black striped rectangle&#10;&#10;AI-generated content may be incorrect.">
            <a:extLst>
              <a:ext uri="{FF2B5EF4-FFF2-40B4-BE49-F238E27FC236}">
                <a16:creationId xmlns:a16="http://schemas.microsoft.com/office/drawing/2014/main" id="{E1282B56-2D3D-F15D-C51F-B140D4AD2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735" y="1874520"/>
            <a:ext cx="12945569" cy="8382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0FA119-3BFD-AE5E-8533-321D6C124E1D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1E7677-675C-3547-B56D-C0FF842FE49D}"/>
              </a:ext>
            </a:extLst>
          </p:cNvPr>
          <p:cNvSpPr txBox="1"/>
          <p:nvPr/>
        </p:nvSpPr>
        <p:spPr>
          <a:xfrm>
            <a:off x="1252916" y="857067"/>
            <a:ext cx="1596469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ENFORCEMENT ACTIONS FOR NON-COMPLIANCE</a:t>
            </a:r>
            <a:endParaRPr lang="en-US" sz="1600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11C84B66-362F-7AFE-F7A3-B9ABB735A1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6EDD0BE-B92A-A243-0736-3871F69DD3A2}"/>
              </a:ext>
            </a:extLst>
          </p:cNvPr>
          <p:cNvSpPr txBox="1">
            <a:spLocks/>
          </p:cNvSpPr>
          <p:nvPr/>
        </p:nvSpPr>
        <p:spPr>
          <a:xfrm>
            <a:off x="6417061" y="4094103"/>
            <a:ext cx="10520549" cy="45628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5400" b="1">
                <a:solidFill>
                  <a:srgbClr val="C00000"/>
                </a:solidFill>
                <a:latin typeface="Work Sans Medium"/>
              </a:rPr>
              <a:t>Failure to comply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5400" b="1">
                <a:solidFill>
                  <a:srgbClr val="C00000"/>
                </a:solidFill>
                <a:latin typeface="Work Sans Medium"/>
              </a:rPr>
              <a:t>may result in: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0E84F59-7D07-DFA5-FF55-1D90EF26BA51}"/>
              </a:ext>
            </a:extLst>
          </p:cNvPr>
          <p:cNvSpPr txBox="1">
            <a:spLocks/>
          </p:cNvSpPr>
          <p:nvPr/>
        </p:nvSpPr>
        <p:spPr>
          <a:xfrm>
            <a:off x="6879703" y="5882626"/>
            <a:ext cx="9589820" cy="330009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chemeClr val="tx1"/>
                </a:solidFill>
                <a:latin typeface="Work Sans Medium"/>
              </a:rPr>
              <a:t>Penalties for late payment </a:t>
            </a:r>
          </a:p>
          <a:p>
            <a:r>
              <a:rPr lang="en-US" sz="3600">
                <a:solidFill>
                  <a:schemeClr val="tx1"/>
                </a:solidFill>
                <a:latin typeface="Work Sans Medium"/>
              </a:rPr>
              <a:t>Enforcement action under the Employees' Social Security Act 1969 [Act 4] </a:t>
            </a:r>
            <a:endParaRPr lang="en-US"/>
          </a:p>
          <a:p>
            <a:r>
              <a:rPr lang="en-US" sz="3600">
                <a:solidFill>
                  <a:schemeClr val="tx1"/>
                </a:solidFill>
                <a:latin typeface="Work Sans Medium"/>
              </a:rPr>
              <a:t>Legal and administrative consequences</a:t>
            </a:r>
            <a:endParaRPr lang="en-US"/>
          </a:p>
        </p:txBody>
      </p:sp>
      <p:pic>
        <p:nvPicPr>
          <p:cNvPr id="18" name="Picture 17" descr="A person in a safety vest holding a sign&#10;&#10;AI-generated content may be incorrect.">
            <a:extLst>
              <a:ext uri="{FF2B5EF4-FFF2-40B4-BE49-F238E27FC236}">
                <a16:creationId xmlns:a16="http://schemas.microsoft.com/office/drawing/2014/main" id="{1A11C65B-38DD-65B9-4F7C-4CDEB5A3EC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444" t="-354" r="30753" b="11386"/>
          <a:stretch>
            <a:fillRect/>
          </a:stretch>
        </p:blipFill>
        <p:spPr>
          <a:xfrm>
            <a:off x="263295" y="1111463"/>
            <a:ext cx="6975254" cy="91521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9843A14-FB36-156F-3357-25A031DD8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0000">
            <a:off x="3901610" y="1889193"/>
            <a:ext cx="352425" cy="4229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A6A957-94C1-788E-CFD2-087FBF767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40000">
            <a:off x="1968579" y="4816321"/>
            <a:ext cx="352425" cy="422910"/>
          </a:xfrm>
          <a:prstGeom prst="rect">
            <a:avLst/>
          </a:prstGeom>
        </p:spPr>
      </p:pic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4AFF09C9-DF42-5A0A-BE22-CCE7650EE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36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3C63B-1501-6417-5B9D-D5E4407B9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7E0A46-481A-6583-F70A-CC8A0749BDB0}"/>
              </a:ext>
            </a:extLst>
          </p:cNvPr>
          <p:cNvSpPr/>
          <p:nvPr/>
        </p:nvSpPr>
        <p:spPr>
          <a:xfrm>
            <a:off x="914401" y="568960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3FDF4D-8E2F-34B9-CA26-885573186BC6}"/>
              </a:ext>
            </a:extLst>
          </p:cNvPr>
          <p:cNvSpPr txBox="1"/>
          <p:nvPr/>
        </p:nvSpPr>
        <p:spPr>
          <a:xfrm>
            <a:off x="1252916" y="738042"/>
            <a:ext cx="1596469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0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IMPORTANT MESSAGES FOR EMPLOYERS</a:t>
            </a:r>
            <a:endParaRPr lang="en-US"/>
          </a:p>
        </p:txBody>
      </p:sp>
      <p:pic>
        <p:nvPicPr>
          <p:cNvPr id="8" name="Picture 7" descr="A blue and green text&#10;&#10;AI-generated content may be incorrect.">
            <a:extLst>
              <a:ext uri="{FF2B5EF4-FFF2-40B4-BE49-F238E27FC236}">
                <a16:creationId xmlns:a16="http://schemas.microsoft.com/office/drawing/2014/main" id="{2AF181E6-491B-2125-EB99-588C91A84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A62303-7171-4F53-F246-1170B93A779F}"/>
              </a:ext>
            </a:extLst>
          </p:cNvPr>
          <p:cNvSpPr txBox="1">
            <a:spLocks/>
          </p:cNvSpPr>
          <p:nvPr/>
        </p:nvSpPr>
        <p:spPr>
          <a:xfrm>
            <a:off x="1993692" y="2128472"/>
            <a:ext cx="9204181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3000"/>
              </a:spcAft>
              <a:buNone/>
            </a:pPr>
            <a:endParaRPr lang="en-US" sz="360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3600">
                <a:solidFill>
                  <a:schemeClr val="tx1"/>
                </a:solidFill>
                <a:latin typeface="Work Sans Medium"/>
              </a:rPr>
              <a:t>LINDUNG 24 Jam Scheme extends employee protections beyond the workplace.</a:t>
            </a:r>
            <a:endParaRPr lang="en-US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3600">
                <a:solidFill>
                  <a:schemeClr val="tx1"/>
                </a:solidFill>
                <a:latin typeface="Work Sans Medium"/>
              </a:rPr>
              <a:t>Contributions are managed through the existing payroll system.</a:t>
            </a:r>
            <a:endParaRPr lang="en-US"/>
          </a:p>
          <a:p>
            <a:pPr marL="0" indent="0" algn="just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3600">
                <a:solidFill>
                  <a:schemeClr val="tx1"/>
                </a:solidFill>
                <a:latin typeface="Work Sans Medium"/>
              </a:rPr>
              <a:t>Employers play a key administrative role.</a:t>
            </a:r>
            <a:endParaRPr lang="en-US"/>
          </a:p>
          <a:p>
            <a:pPr marL="0" indent="0" algn="just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3600">
                <a:solidFill>
                  <a:schemeClr val="tx1"/>
                </a:solidFill>
                <a:latin typeface="Work Sans Medium"/>
              </a:rPr>
              <a:t>Compliance ensures employee protections.</a:t>
            </a:r>
            <a:endParaRPr lang="en-US"/>
          </a:p>
        </p:txBody>
      </p:sp>
      <p:pic>
        <p:nvPicPr>
          <p:cNvPr id="17" name="Picture 16" descr="A calendar with a spiral on it&#10;&#10;AI-generated content may be incorrect.">
            <a:extLst>
              <a:ext uri="{FF2B5EF4-FFF2-40B4-BE49-F238E27FC236}">
                <a16:creationId xmlns:a16="http://schemas.microsoft.com/office/drawing/2014/main" id="{E73FA64F-C3E1-B502-70A2-635EE0AEB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164" y="779318"/>
            <a:ext cx="14591489" cy="10287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D10D6-C218-0F63-9FFC-761070C7D215}"/>
              </a:ext>
            </a:extLst>
          </p:cNvPr>
          <p:cNvSpPr txBox="1"/>
          <p:nvPr/>
        </p:nvSpPr>
        <p:spPr>
          <a:xfrm>
            <a:off x="11817308" y="4391974"/>
            <a:ext cx="554948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Work Sans SemiBold"/>
                <a:ea typeface="Calibri"/>
                <a:cs typeface="Calibri"/>
              </a:rPr>
              <a:t>EFFECTIVE DATE</a:t>
            </a:r>
            <a:r>
              <a:rPr lang="en-US">
                <a:ea typeface="Calibri"/>
                <a:cs typeface="Calibri"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AD16D-207D-A16C-C94A-5CD9AED06864}"/>
              </a:ext>
            </a:extLst>
          </p:cNvPr>
          <p:cNvSpPr txBox="1"/>
          <p:nvPr/>
        </p:nvSpPr>
        <p:spPr>
          <a:xfrm>
            <a:off x="11818604" y="5366688"/>
            <a:ext cx="5046735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1" algn="ctr"/>
            <a:r>
              <a:rPr lang="en-US" sz="8000" b="1">
                <a:solidFill>
                  <a:srgbClr val="0F5F3C"/>
                </a:solidFill>
                <a:latin typeface="Work Sans SemiBold"/>
                <a:ea typeface="Calibri Light"/>
                <a:cs typeface="Calibri Light"/>
              </a:rPr>
              <a:t>1 JUNE </a:t>
            </a:r>
          </a:p>
          <a:p>
            <a:pPr lvl="1" algn="ctr"/>
            <a:r>
              <a:rPr lang="en-US" sz="8000" b="1">
                <a:solidFill>
                  <a:srgbClr val="0F5F3C"/>
                </a:solidFill>
                <a:latin typeface="Work Sans SemiBold"/>
                <a:ea typeface="Calibri Light"/>
                <a:cs typeface="Calibri Light"/>
              </a:rPr>
              <a:t>2026</a:t>
            </a:r>
          </a:p>
        </p:txBody>
      </p:sp>
      <p:pic>
        <p:nvPicPr>
          <p:cNvPr id="2" name="Picture 2" descr="Megaphone icon inside a yellow circle. Announcement icon Horn icon. Loudspeaker Icon Vector Illustration.">
            <a:extLst>
              <a:ext uri="{FF2B5EF4-FFF2-40B4-BE49-F238E27FC236}">
                <a16:creationId xmlns:a16="http://schemas.microsoft.com/office/drawing/2014/main" id="{2A6F802D-5457-F8B1-E2B6-DA244BD3D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85269" y="2945189"/>
            <a:ext cx="1219959" cy="121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egaphone icon inside a yellow circle. Announcement icon Horn icon. Loudspeaker Icon Vector Illustration.">
            <a:extLst>
              <a:ext uri="{FF2B5EF4-FFF2-40B4-BE49-F238E27FC236}">
                <a16:creationId xmlns:a16="http://schemas.microsoft.com/office/drawing/2014/main" id="{3D710217-E280-9D20-D066-BA288D516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84090" y="4265198"/>
            <a:ext cx="1219959" cy="121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egaphone icon inside a yellow circle. Announcement icon Horn icon. Loudspeaker Icon Vector Illustration.">
            <a:extLst>
              <a:ext uri="{FF2B5EF4-FFF2-40B4-BE49-F238E27FC236}">
                <a16:creationId xmlns:a16="http://schemas.microsoft.com/office/drawing/2014/main" id="{93B888DC-3CCD-BDCB-386A-474329C1E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84122" y="5632837"/>
            <a:ext cx="1219959" cy="121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Megaphone icon inside a yellow circle. Announcement icon Horn icon. Loudspeaker Icon Vector Illustration.">
            <a:extLst>
              <a:ext uri="{FF2B5EF4-FFF2-40B4-BE49-F238E27FC236}">
                <a16:creationId xmlns:a16="http://schemas.microsoft.com/office/drawing/2014/main" id="{21059180-9323-8137-EBB7-31E43DB32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82912" y="7050380"/>
            <a:ext cx="1219959" cy="121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6F9F8821-3A14-1440-79EB-9E5497C13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0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1F27-5347-6B7C-1BF0-D55D47F5D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DE40111-CFE6-92A1-A9A5-FB8CD3365CC7}"/>
              </a:ext>
            </a:extLst>
          </p:cNvPr>
          <p:cNvSpPr txBox="1">
            <a:spLocks/>
          </p:cNvSpPr>
          <p:nvPr/>
        </p:nvSpPr>
        <p:spPr>
          <a:xfrm>
            <a:off x="17268455" y="9313757"/>
            <a:ext cx="662166" cy="547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8E86C9-7581-F248-B32D-1E042C0BB0E2}" type="slidenum">
              <a:rPr lang="en-US" sz="1500">
                <a:solidFill>
                  <a:srgbClr val="007DC5"/>
                </a:solidFill>
                <a:latin typeface="Work Sans Medium" pitchFamily="2" charset="77"/>
              </a:rPr>
              <a:pPr/>
              <a:t>3</a:t>
            </a:fld>
            <a:endParaRPr lang="en-US" sz="1500">
              <a:solidFill>
                <a:srgbClr val="007DC5"/>
              </a:solidFill>
              <a:latin typeface="Work Sans Medium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568DD8-8C8C-7FBF-3700-6BE37DF918C2}"/>
              </a:ext>
            </a:extLst>
          </p:cNvPr>
          <p:cNvSpPr txBox="1">
            <a:spLocks/>
          </p:cNvSpPr>
          <p:nvPr/>
        </p:nvSpPr>
        <p:spPr>
          <a:xfrm>
            <a:off x="727611" y="386107"/>
            <a:ext cx="16924281" cy="126571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MY" sz="6000"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5E35CE-5248-9373-237B-C318F474ED9E}"/>
              </a:ext>
            </a:extLst>
          </p:cNvPr>
          <p:cNvSpPr/>
          <p:nvPr/>
        </p:nvSpPr>
        <p:spPr>
          <a:xfrm>
            <a:off x="914401" y="511808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6AB8B-7A57-5419-5F3C-E4803027A8A2}"/>
              </a:ext>
            </a:extLst>
          </p:cNvPr>
          <p:cNvSpPr txBox="1"/>
          <p:nvPr/>
        </p:nvSpPr>
        <p:spPr>
          <a:xfrm>
            <a:off x="1257177" y="654848"/>
            <a:ext cx="14031476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44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OBJECTIVES</a:t>
            </a:r>
            <a:endParaRPr lang="fi-FI" sz="4400" b="1">
              <a:solidFill>
                <a:srgbClr val="007DC5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CB43CA-B9BF-2ED7-6014-08038182DD75}"/>
              </a:ext>
            </a:extLst>
          </p:cNvPr>
          <p:cNvSpPr/>
          <p:nvPr/>
        </p:nvSpPr>
        <p:spPr>
          <a:xfrm>
            <a:off x="997655" y="2379839"/>
            <a:ext cx="9697155" cy="14887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BDC4FE-CC0C-7CAD-B2D3-6D043B2AEDED}"/>
              </a:ext>
            </a:extLst>
          </p:cNvPr>
          <p:cNvSpPr/>
          <p:nvPr/>
        </p:nvSpPr>
        <p:spPr>
          <a:xfrm>
            <a:off x="997655" y="4270728"/>
            <a:ext cx="9697155" cy="14887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C954074-BE84-8784-003E-6A77316F6FA3}"/>
              </a:ext>
            </a:extLst>
          </p:cNvPr>
          <p:cNvSpPr/>
          <p:nvPr/>
        </p:nvSpPr>
        <p:spPr>
          <a:xfrm>
            <a:off x="997655" y="8010172"/>
            <a:ext cx="9697155" cy="14887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8C74D52-A438-6109-FBD5-2AF48E5D8612}"/>
              </a:ext>
            </a:extLst>
          </p:cNvPr>
          <p:cNvSpPr/>
          <p:nvPr/>
        </p:nvSpPr>
        <p:spPr>
          <a:xfrm>
            <a:off x="997655" y="6161617"/>
            <a:ext cx="9697155" cy="14887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E3796FE-BAD9-9EF5-DF29-87FB2AAC083F}"/>
              </a:ext>
            </a:extLst>
          </p:cNvPr>
          <p:cNvSpPr/>
          <p:nvPr/>
        </p:nvSpPr>
        <p:spPr>
          <a:xfrm>
            <a:off x="912988" y="2379839"/>
            <a:ext cx="9697155" cy="1488722"/>
          </a:xfrm>
          <a:prstGeom prst="roundRect">
            <a:avLst/>
          </a:prstGeom>
          <a:solidFill>
            <a:srgbClr val="72A14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32DB9C7-5B88-91FB-2936-DB06B85B3DF3}"/>
              </a:ext>
            </a:extLst>
          </p:cNvPr>
          <p:cNvSpPr/>
          <p:nvPr/>
        </p:nvSpPr>
        <p:spPr>
          <a:xfrm>
            <a:off x="912988" y="4270728"/>
            <a:ext cx="9697155" cy="1488722"/>
          </a:xfrm>
          <a:prstGeom prst="roundRect">
            <a:avLst/>
          </a:prstGeom>
          <a:solidFill>
            <a:srgbClr val="52CAB8"/>
          </a:solidFill>
          <a:ln>
            <a:solidFill>
              <a:srgbClr val="52CA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40CCC52-B5F9-D712-751D-70742914E404}"/>
              </a:ext>
            </a:extLst>
          </p:cNvPr>
          <p:cNvSpPr/>
          <p:nvPr/>
        </p:nvSpPr>
        <p:spPr>
          <a:xfrm>
            <a:off x="912988" y="6161617"/>
            <a:ext cx="9697155" cy="1488722"/>
          </a:xfrm>
          <a:prstGeom prst="roundRect">
            <a:avLst/>
          </a:prstGeom>
          <a:solidFill>
            <a:srgbClr val="47B0FF"/>
          </a:solidFill>
          <a:ln>
            <a:solidFill>
              <a:srgbClr val="47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A865ACB-C47A-9F62-8DBD-805AD50590C8}"/>
              </a:ext>
            </a:extLst>
          </p:cNvPr>
          <p:cNvSpPr/>
          <p:nvPr/>
        </p:nvSpPr>
        <p:spPr>
          <a:xfrm>
            <a:off x="912988" y="8010173"/>
            <a:ext cx="9697155" cy="1488722"/>
          </a:xfrm>
          <a:prstGeom prst="roundRect">
            <a:avLst/>
          </a:prstGeom>
          <a:solidFill>
            <a:srgbClr val="007DC5"/>
          </a:solidFill>
          <a:ln>
            <a:solidFill>
              <a:srgbClr val="007D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2E4B24D-5927-D918-6A3D-FC942C286B5A}"/>
              </a:ext>
            </a:extLst>
          </p:cNvPr>
          <p:cNvSpPr txBox="1">
            <a:spLocks/>
          </p:cNvSpPr>
          <p:nvPr/>
        </p:nvSpPr>
        <p:spPr>
          <a:xfrm>
            <a:off x="1621969" y="2440090"/>
            <a:ext cx="8775468" cy="1385435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Work Sans Medium"/>
              </a:rPr>
              <a:t>Introduction to the Non-Employment Injury Scheme (LINDUNG 24 Jam)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90A9C-976F-B824-45F3-F7D64594066F}"/>
              </a:ext>
            </a:extLst>
          </p:cNvPr>
          <p:cNvSpPr txBox="1">
            <a:spLocks/>
          </p:cNvSpPr>
          <p:nvPr/>
        </p:nvSpPr>
        <p:spPr>
          <a:xfrm>
            <a:off x="1625237" y="4377748"/>
            <a:ext cx="8992092" cy="124936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Work Sans Medium"/>
              </a:rPr>
              <a:t>Explaining the legal framework under the amended Act</a:t>
            </a:r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2E6B462B-91EB-6EC4-2D9A-A8072922F72B}"/>
              </a:ext>
            </a:extLst>
          </p:cNvPr>
          <p:cNvSpPr txBox="1">
            <a:spLocks/>
          </p:cNvSpPr>
          <p:nvPr/>
        </p:nvSpPr>
        <p:spPr>
          <a:xfrm>
            <a:off x="1637533" y="6289601"/>
            <a:ext cx="8957621" cy="124653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Work Sans Medium"/>
                <a:cs typeface="Segoe UI"/>
              </a:rPr>
              <a:t>Informing employers about their roles in the contribution </a:t>
            </a:r>
            <a:r>
              <a:rPr lang="en-US" sz="3200" err="1">
                <a:solidFill>
                  <a:srgbClr val="FFFFFF"/>
                </a:solidFill>
                <a:latin typeface="Work Sans Medium"/>
                <a:cs typeface="Segoe UI"/>
              </a:rPr>
              <a:t>proces</a:t>
            </a:r>
            <a:endParaRPr lang="en-US" err="1">
              <a:latin typeface="Work Sans Medium"/>
              <a:cs typeface="Segoe UI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AD2CC0E-D3F9-586F-DF0F-B36A67E6BDBE}"/>
              </a:ext>
            </a:extLst>
          </p:cNvPr>
          <p:cNvSpPr txBox="1">
            <a:spLocks/>
          </p:cNvSpPr>
          <p:nvPr/>
        </p:nvSpPr>
        <p:spPr>
          <a:xfrm>
            <a:off x="1637533" y="8118401"/>
            <a:ext cx="8943510" cy="1175984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rgbClr val="007DC5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solidFill>
                  <a:srgbClr val="FFFFFF"/>
                </a:solidFill>
                <a:latin typeface="Work Sans Medium"/>
                <a:cs typeface="Segoe UI"/>
              </a:rPr>
              <a:t>Assisting employers in their preparations for the implementation of the LINDUNG 24 Jam Scheme</a:t>
            </a:r>
            <a:endParaRPr lang="en-US" sz="3200">
              <a:solidFill>
                <a:srgbClr val="FFFFFF"/>
              </a:solidFill>
              <a:latin typeface="Work Sans Medium"/>
            </a:endParaRPr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3747CE64-E107-C13A-1B7D-FBA3E5CC1BE1}"/>
              </a:ext>
            </a:extLst>
          </p:cNvPr>
          <p:cNvSpPr/>
          <p:nvPr/>
        </p:nvSpPr>
        <p:spPr>
          <a:xfrm rot="13560000">
            <a:off x="540340" y="2691383"/>
            <a:ext cx="910319" cy="87766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0E7D874C-E89E-A7FB-5D3D-D7A51E5FD4EB}"/>
              </a:ext>
            </a:extLst>
          </p:cNvPr>
          <p:cNvSpPr/>
          <p:nvPr/>
        </p:nvSpPr>
        <p:spPr>
          <a:xfrm rot="13560000">
            <a:off x="540340" y="4569168"/>
            <a:ext cx="910319" cy="87766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0365C7DC-2FF5-2810-09FE-10C891F916D7}"/>
              </a:ext>
            </a:extLst>
          </p:cNvPr>
          <p:cNvSpPr/>
          <p:nvPr/>
        </p:nvSpPr>
        <p:spPr>
          <a:xfrm rot="13560000">
            <a:off x="540340" y="6479611"/>
            <a:ext cx="910319" cy="87766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E9912A38-EC40-656A-68EB-1B2517E013BB}"/>
              </a:ext>
            </a:extLst>
          </p:cNvPr>
          <p:cNvSpPr/>
          <p:nvPr/>
        </p:nvSpPr>
        <p:spPr>
          <a:xfrm rot="13560000">
            <a:off x="540340" y="8308411"/>
            <a:ext cx="910319" cy="87766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8F1EDB-B9AF-E146-2320-427D5717F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9124" y="2440090"/>
            <a:ext cx="6252645" cy="681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28DF18E3-B941-8B47-F8F5-C26A7D27E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3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0798D5-0982-314E-1950-CDF86E26E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333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B8CD68-C1FC-05DD-A550-6E3642E1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01832"/>
            <a:ext cx="18288000" cy="1283336"/>
          </a:xfrm>
        </p:spPr>
        <p:txBody>
          <a:bodyPr>
            <a:noAutofit/>
          </a:bodyPr>
          <a:lstStyle/>
          <a:p>
            <a:pPr algn="ctr"/>
            <a:r>
              <a:rPr lang="en-US" sz="5400"/>
              <a:t>Thank you</a:t>
            </a:r>
          </a:p>
        </p:txBody>
      </p:sp>
      <p:pic>
        <p:nvPicPr>
          <p:cNvPr id="5" name="Picture 4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93128515-FF39-02D8-6C62-02E80317B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4034B4-F060-933E-3033-AC6252BF9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903C-D321-BC92-98F7-5974BDFA0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1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7A44-E05B-9413-136E-DC808780F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97D46957-3353-E445-FEAC-5111BF26A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12"/>
            <a:ext cx="18288000" cy="10287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90B7DC2-FD5C-7877-F92F-08B3380142A7}"/>
              </a:ext>
            </a:extLst>
          </p:cNvPr>
          <p:cNvSpPr txBox="1">
            <a:spLocks/>
          </p:cNvSpPr>
          <p:nvPr/>
        </p:nvSpPr>
        <p:spPr>
          <a:xfrm>
            <a:off x="486834" y="3352800"/>
            <a:ext cx="17381279" cy="2978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marL="52388" algn="ctr">
              <a:lnSpc>
                <a:spcPct val="100000"/>
              </a:lnSpc>
              <a:spcBef>
                <a:spcPts val="0"/>
              </a:spcBef>
            </a:pPr>
            <a:r>
              <a:rPr lang="en-US" sz="5400">
                <a:latin typeface="Montserrat" panose="00000500000000000000" pitchFamily="2" charset="0"/>
              </a:rPr>
              <a:t>INTRODUCTION </a:t>
            </a:r>
          </a:p>
          <a:p>
            <a:pPr marL="52070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Montserrat"/>
              </a:rPr>
              <a:t>LINDUNG 24 JAM SCHEME </a:t>
            </a:r>
            <a:endParaRPr lang="en-US" sz="4400">
              <a:latin typeface="Montserrat" panose="000005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7F55723-9D52-D657-5354-7759B9F210ED}"/>
              </a:ext>
            </a:extLst>
          </p:cNvPr>
          <p:cNvSpPr txBox="1">
            <a:spLocks/>
          </p:cNvSpPr>
          <p:nvPr/>
        </p:nvSpPr>
        <p:spPr>
          <a:xfrm>
            <a:off x="486833" y="6411037"/>
            <a:ext cx="17381280" cy="1580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US" sz="2400" b="0"/>
          </a:p>
        </p:txBody>
      </p:sp>
      <p:pic>
        <p:nvPicPr>
          <p:cNvPr id="3" name="Picture 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9BD81755-9B98-E4A9-A28F-B1D43CD98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83"/>
            <a:ext cx="6008916" cy="278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0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802E1-D895-F564-BE98-7E76CA309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and white logo&#10;&#10;AI-generated content may be incorrect.">
            <a:extLst>
              <a:ext uri="{FF2B5EF4-FFF2-40B4-BE49-F238E27FC236}">
                <a16:creationId xmlns:a16="http://schemas.microsoft.com/office/drawing/2014/main" id="{7EB46A33-A10C-7ABB-4108-2AF0917B5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515" y="1675372"/>
            <a:ext cx="2589195" cy="1456422"/>
          </a:xfrm>
          <a:prstGeom prst="rect">
            <a:avLst/>
          </a:prstGeom>
        </p:spPr>
      </p:pic>
      <p:pic>
        <p:nvPicPr>
          <p:cNvPr id="4" name="Picture 3" descr="A blue and green text&#10;&#10;AI-generated content may be incorrect.">
            <a:extLst>
              <a:ext uri="{FF2B5EF4-FFF2-40B4-BE49-F238E27FC236}">
                <a16:creationId xmlns:a16="http://schemas.microsoft.com/office/drawing/2014/main" id="{31141B6B-9B42-655C-1106-B2CCC3E24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675" y="1691005"/>
            <a:ext cx="2589194" cy="1456421"/>
          </a:xfrm>
          <a:prstGeom prst="rect">
            <a:avLst/>
          </a:prstGeom>
        </p:spPr>
      </p:pic>
      <p:pic>
        <p:nvPicPr>
          <p:cNvPr id="20" name="Picture 19" descr="A blue and pink text&#10;&#10;AI-generated content may be incorrect.">
            <a:extLst>
              <a:ext uri="{FF2B5EF4-FFF2-40B4-BE49-F238E27FC236}">
                <a16:creationId xmlns:a16="http://schemas.microsoft.com/office/drawing/2014/main" id="{02E2326A-C833-CF9E-7B0C-2755E667F6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81"/>
          <a:stretch>
            <a:fillRect/>
          </a:stretch>
        </p:blipFill>
        <p:spPr>
          <a:xfrm>
            <a:off x="13707715" y="1756472"/>
            <a:ext cx="2779501" cy="1355826"/>
          </a:xfrm>
          <a:prstGeom prst="rect">
            <a:avLst/>
          </a:prstGeom>
        </p:spPr>
      </p:pic>
      <p:pic>
        <p:nvPicPr>
          <p:cNvPr id="18" name="Picture 17" descr="A blue and orange text&#10;&#10;AI-generated content may be incorrect.">
            <a:extLst>
              <a:ext uri="{FF2B5EF4-FFF2-40B4-BE49-F238E27FC236}">
                <a16:creationId xmlns:a16="http://schemas.microsoft.com/office/drawing/2014/main" id="{6CA690CD-C6AB-0F36-434C-73673B7BB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3356" y="1578839"/>
            <a:ext cx="2779501" cy="1563469"/>
          </a:xfrm>
          <a:prstGeom prst="rect">
            <a:avLst/>
          </a:prstGeom>
        </p:spPr>
      </p:pic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D1C935DA-1CBA-7625-E3CC-805774C0A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679172"/>
              </p:ext>
            </p:extLst>
          </p:nvPr>
        </p:nvGraphicFramePr>
        <p:xfrm>
          <a:off x="1523486" y="1462145"/>
          <a:ext cx="15332531" cy="919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FE62AEE-BC3A-9253-3A9E-63A7A2FA9D11}"/>
              </a:ext>
            </a:extLst>
          </p:cNvPr>
          <p:cNvSpPr txBox="1">
            <a:spLocks/>
          </p:cNvSpPr>
          <p:nvPr/>
        </p:nvSpPr>
        <p:spPr>
          <a:xfrm>
            <a:off x="17268455" y="9313757"/>
            <a:ext cx="662166" cy="547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8E86C9-7581-F248-B32D-1E042C0BB0E2}" type="slidenum">
              <a:rPr lang="en-US" sz="1500">
                <a:solidFill>
                  <a:srgbClr val="007DC5"/>
                </a:solidFill>
                <a:latin typeface="Work Sans Medium" pitchFamily="2" charset="77"/>
              </a:rPr>
              <a:pPr/>
              <a:t>5</a:t>
            </a:fld>
            <a:endParaRPr lang="en-US" sz="1500">
              <a:solidFill>
                <a:srgbClr val="007DC5"/>
              </a:solidFill>
              <a:latin typeface="Work Sans Medium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D1D815-6F10-2BC1-35EC-9DADF5A9EBF5}"/>
              </a:ext>
            </a:extLst>
          </p:cNvPr>
          <p:cNvSpPr txBox="1">
            <a:spLocks/>
          </p:cNvSpPr>
          <p:nvPr/>
        </p:nvSpPr>
        <p:spPr>
          <a:xfrm>
            <a:off x="727611" y="386107"/>
            <a:ext cx="16924281" cy="126571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MY" sz="6000"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630D64-481A-9C76-0291-6C76DF838245}"/>
              </a:ext>
            </a:extLst>
          </p:cNvPr>
          <p:cNvSpPr/>
          <p:nvPr/>
        </p:nvSpPr>
        <p:spPr>
          <a:xfrm>
            <a:off x="914401" y="511808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17E3CEF6-62EA-8105-9268-495C4D0008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-1020000">
            <a:off x="809514" y="5038433"/>
            <a:ext cx="1441496" cy="20487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089C83-F1FE-13D4-593D-6583094E7B08}"/>
              </a:ext>
            </a:extLst>
          </p:cNvPr>
          <p:cNvSpPr txBox="1"/>
          <p:nvPr/>
        </p:nvSpPr>
        <p:spPr>
          <a:xfrm>
            <a:off x="1353103" y="394990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INTRODUCTION</a:t>
            </a:r>
            <a:endParaRPr lang="sq-AL" noProof="0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Acts Administred and Enforced by PERKESO</a:t>
            </a:r>
            <a:endParaRPr lang="fi-FI" sz="3600">
              <a:latin typeface="Montserrat"/>
            </a:endParaRPr>
          </a:p>
        </p:txBody>
      </p:sp>
      <p:pic>
        <p:nvPicPr>
          <p:cNvPr id="33" name="Picture 3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D1FB1677-E445-FE1A-C0B4-62FEFCE0D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6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52AA4-1193-DC9D-3954-ACBD4FB53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30E168C-FA20-373F-9DA7-0C11DD3AC4C0}"/>
              </a:ext>
            </a:extLst>
          </p:cNvPr>
          <p:cNvGrpSpPr/>
          <p:nvPr/>
        </p:nvGrpSpPr>
        <p:grpSpPr>
          <a:xfrm>
            <a:off x="9498610" y="5911688"/>
            <a:ext cx="8433108" cy="4147053"/>
            <a:chOff x="1064068" y="2236470"/>
            <a:chExt cx="7672472" cy="4303894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6007705-2FB5-5CA1-8F1A-A28C15B40B93}"/>
                </a:ext>
              </a:extLst>
            </p:cNvPr>
            <p:cNvSpPr/>
            <p:nvPr/>
          </p:nvSpPr>
          <p:spPr>
            <a:xfrm>
              <a:off x="1066800" y="2236470"/>
              <a:ext cx="7669530" cy="430389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600" noProof="0">
                <a:solidFill>
                  <a:schemeClr val="tx1"/>
                </a:solidFill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600">
                <a:solidFill>
                  <a:schemeClr val="tx1"/>
                </a:solidFill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endParaRPr lang="en-US" sz="2600" noProof="0">
                <a:solidFill>
                  <a:schemeClr val="tx1"/>
                </a:solidFill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Introduced through amendments of the Employees' Social Security Act 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1969 [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Act 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4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]. </a:t>
              </a:r>
              <a:endParaRPr lang="sq-AL" sz="2600" noProof="0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Introduces protection for non-employment injuries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q-AL"/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Sets out the contribution mechanism for the Non-Employment Injury Scheme (LINDUNG 24 Jam).</a:t>
              </a:r>
              <a:endParaRPr lang="en-US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Employers are responsible for administering the contribution process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endParaRPr lang="sq-AL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sq-AL" noProof="0">
                <a:solidFill>
                  <a:schemeClr val="tx1"/>
                </a:solidFill>
                <a:ea typeface="Calibri"/>
                <a:cs typeface="Calibri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187BAB9-3CC8-F631-15C3-75ED592FB45C}"/>
                </a:ext>
              </a:extLst>
            </p:cNvPr>
            <p:cNvSpPr/>
            <p:nvPr/>
          </p:nvSpPr>
          <p:spPr>
            <a:xfrm>
              <a:off x="1281221" y="2522093"/>
              <a:ext cx="7273290" cy="3769869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q-AL" noProof="0"/>
            </a:p>
          </p:txBody>
        </p:sp>
        <p:sp>
          <p:nvSpPr>
            <p:cNvPr id="14" name="Scroll: Horizontal 13">
              <a:extLst>
                <a:ext uri="{FF2B5EF4-FFF2-40B4-BE49-F238E27FC236}">
                  <a16:creationId xmlns:a16="http://schemas.microsoft.com/office/drawing/2014/main" id="{2242A645-0A8F-FF50-ABBF-5F5F636EEB08}"/>
                </a:ext>
              </a:extLst>
            </p:cNvPr>
            <p:cNvSpPr/>
            <p:nvPr/>
          </p:nvSpPr>
          <p:spPr>
            <a:xfrm>
              <a:off x="1064068" y="2595976"/>
              <a:ext cx="7672472" cy="899160"/>
            </a:xfrm>
            <a:prstGeom prst="horizontalScroll">
              <a:avLst/>
            </a:prstGeom>
            <a:solidFill>
              <a:srgbClr val="92D05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2600" b="1">
                  <a:solidFill>
                    <a:schemeClr val="bg1"/>
                  </a:solidFill>
                </a:rPr>
                <a:t>Legal Framework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670BD6B-1CF8-3DE5-FFEA-294ED5C8111C}"/>
              </a:ext>
            </a:extLst>
          </p:cNvPr>
          <p:cNvSpPr/>
          <p:nvPr/>
        </p:nvSpPr>
        <p:spPr>
          <a:xfrm>
            <a:off x="914401" y="511808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 sz="2700" noProof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1B3DBB-855F-36C4-90EF-764333D473D5}"/>
              </a:ext>
            </a:extLst>
          </p:cNvPr>
          <p:cNvSpPr txBox="1"/>
          <p:nvPr/>
        </p:nvSpPr>
        <p:spPr>
          <a:xfrm>
            <a:off x="1252916" y="376898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INTRODUCTION</a:t>
            </a:r>
            <a:endParaRPr lang="sq-AL" noProof="0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 sz="3600">
              <a:latin typeface="Montserra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68A80B-D3F6-F691-8278-4913EB4D8879}"/>
              </a:ext>
            </a:extLst>
          </p:cNvPr>
          <p:cNvSpPr txBox="1"/>
          <p:nvPr/>
        </p:nvSpPr>
        <p:spPr>
          <a:xfrm>
            <a:off x="623537" y="2084628"/>
            <a:ext cx="8229598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2600" b="1">
                <a:solidFill>
                  <a:srgbClr val="007DC5"/>
                </a:solidFill>
                <a:ea typeface="+mn-lt"/>
                <a:cs typeface="+mn-lt"/>
              </a:rPr>
              <a:t>The Non-Employment Injury Scheme </a:t>
            </a:r>
            <a:r>
              <a:rPr lang="en-US" sz="2600" b="1" noProof="0">
                <a:solidFill>
                  <a:srgbClr val="007DC5"/>
                </a:solidFill>
                <a:ea typeface="+mn-lt"/>
                <a:cs typeface="+mn-lt"/>
              </a:rPr>
              <a:t>(LINDUNG </a:t>
            </a:r>
            <a:r>
              <a:rPr lang="en-US" sz="2600" b="1">
                <a:solidFill>
                  <a:srgbClr val="007DC5"/>
                </a:solidFill>
                <a:ea typeface="+mn-lt"/>
                <a:cs typeface="+mn-lt"/>
              </a:rPr>
              <a:t>24 Jam</a:t>
            </a:r>
            <a:r>
              <a:rPr lang="en-US" sz="2600" b="1" noProof="0">
                <a:solidFill>
                  <a:srgbClr val="007DC5"/>
                </a:solidFill>
                <a:ea typeface="+mn-lt"/>
                <a:cs typeface="+mn-lt"/>
              </a:rPr>
              <a:t>)</a:t>
            </a:r>
            <a:r>
              <a:rPr lang="en-US" sz="2600" noProof="0">
                <a:ea typeface="+mn-lt"/>
                <a:cs typeface="+mn-lt"/>
              </a:rPr>
              <a:t> </a:t>
            </a:r>
            <a:r>
              <a:rPr lang="en-US" sz="2600">
                <a:ea typeface="+mn-lt"/>
                <a:cs typeface="+mn-lt"/>
              </a:rPr>
              <a:t>is a new scheme under </a:t>
            </a:r>
            <a:r>
              <a:rPr lang="en-US" sz="2600" b="1" noProof="0">
                <a:solidFill>
                  <a:srgbClr val="007DC5"/>
                </a:solidFill>
                <a:ea typeface="+mn-lt"/>
                <a:cs typeface="+mn-lt"/>
              </a:rPr>
              <a:t>LINDUNG </a:t>
            </a:r>
            <a:r>
              <a:rPr lang="en-US" sz="2600" b="1" noProof="0" err="1">
                <a:solidFill>
                  <a:srgbClr val="007DC5"/>
                </a:solidFill>
                <a:ea typeface="+mn-lt"/>
                <a:cs typeface="+mn-lt"/>
              </a:rPr>
              <a:t>Pekerja</a:t>
            </a:r>
            <a:r>
              <a:rPr lang="en-US" sz="2600" noProof="0">
                <a:ea typeface="+mn-lt"/>
                <a:cs typeface="+mn-lt"/>
              </a:rPr>
              <a:t> </a:t>
            </a:r>
            <a:r>
              <a:rPr lang="en-US" sz="2600" b="1">
                <a:solidFill>
                  <a:srgbClr val="007DC5"/>
                </a:solidFill>
                <a:ea typeface="+mn-lt"/>
                <a:cs typeface="+mn-lt"/>
              </a:rPr>
              <a:t>[Act 4] </a:t>
            </a:r>
            <a:r>
              <a:rPr lang="en-US" sz="2600">
                <a:ea typeface="+mn-lt"/>
                <a:cs typeface="+mn-lt"/>
              </a:rPr>
              <a:t>that provides employees with 24-hour protection</a:t>
            </a:r>
            <a:r>
              <a:rPr lang="en-US" sz="2600" noProof="0">
                <a:ea typeface="+mn-lt"/>
                <a:cs typeface="+mn-lt"/>
              </a:rPr>
              <a:t>, 7 </a:t>
            </a:r>
            <a:r>
              <a:rPr lang="en-US" sz="2600">
                <a:ea typeface="+mn-lt"/>
                <a:cs typeface="+mn-lt"/>
              </a:rPr>
              <a:t>days a week, against accidents that are not related to their employment</a:t>
            </a:r>
            <a:r>
              <a:rPr lang="en-US" sz="2600" noProof="0">
                <a:ea typeface="+mn-lt"/>
                <a:cs typeface="+mn-lt"/>
              </a:rPr>
              <a:t>. </a:t>
            </a:r>
            <a:r>
              <a:rPr lang="en-US" sz="2600">
                <a:ea typeface="+mn-lt"/>
                <a:cs typeface="+mn-lt"/>
              </a:rPr>
              <a:t>The scheme also</a:t>
            </a:r>
            <a:r>
              <a:rPr lang="en-US" sz="2600" noProof="0">
                <a:ea typeface="+mn-lt"/>
                <a:cs typeface="+mn-lt"/>
              </a:rPr>
              <a:t>:</a:t>
            </a:r>
            <a:endParaRPr lang="sq-AL" sz="2600" noProof="0">
              <a:ea typeface="+mn-lt"/>
              <a:cs typeface="+mn-lt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B0BD5F-BF0C-0887-61D7-9912C1944202}"/>
              </a:ext>
            </a:extLst>
          </p:cNvPr>
          <p:cNvCxnSpPr>
            <a:cxnSpLocks/>
          </p:cNvCxnSpPr>
          <p:nvPr/>
        </p:nvCxnSpPr>
        <p:spPr>
          <a:xfrm flipV="1">
            <a:off x="9235265" y="2187886"/>
            <a:ext cx="0" cy="745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758D6B3-35FF-27E1-660A-F3693C62F8BB}"/>
              </a:ext>
            </a:extLst>
          </p:cNvPr>
          <p:cNvSpPr txBox="1"/>
          <p:nvPr/>
        </p:nvSpPr>
        <p:spPr>
          <a:xfrm>
            <a:off x="638561" y="4333200"/>
            <a:ext cx="8214574" cy="16927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>
                <a:ea typeface="+mn-lt"/>
                <a:cs typeface="+mn-lt"/>
              </a:rPr>
              <a:t>Complements the existing Employment Injury Scheme</a:t>
            </a:r>
            <a:r>
              <a:rPr lang="en-US" sz="2600" noProof="0">
                <a:ea typeface="+mn-lt"/>
                <a:cs typeface="+mn-lt"/>
              </a:rPr>
              <a:t>.</a:t>
            </a:r>
            <a:r>
              <a:rPr lang="en-US" sz="2600">
                <a:ea typeface="+mn-lt"/>
                <a:cs typeface="+mn-lt"/>
              </a:rPr>
              <a:t> </a:t>
            </a:r>
            <a:endParaRPr lang="sq-AL" sz="2600" noProof="0">
              <a:ea typeface="Calibri" panose="020F0502020204030204"/>
              <a:cs typeface="Calibri" panose="020F0502020204030204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>
                <a:ea typeface="+mn-lt"/>
                <a:cs typeface="+mn-lt"/>
              </a:rPr>
              <a:t>Extends employee protection beyond the workplace</a:t>
            </a:r>
            <a:r>
              <a:rPr lang="en-US" sz="2600" noProof="0">
                <a:ea typeface="+mn-lt"/>
                <a:cs typeface="+mn-lt"/>
              </a:rPr>
              <a:t>.</a:t>
            </a:r>
            <a:r>
              <a:rPr lang="en-US" sz="2600">
                <a:ea typeface="+mn-lt"/>
                <a:cs typeface="+mn-lt"/>
              </a:rPr>
              <a:t> </a:t>
            </a:r>
            <a:endParaRPr lang="sq-AL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>
                <a:ea typeface="+mn-lt"/>
                <a:cs typeface="+mn-lt"/>
              </a:rPr>
              <a:t>Strengthens the national social protection framework</a:t>
            </a:r>
            <a:r>
              <a:rPr lang="en-US" sz="2600" noProof="0">
                <a:ea typeface="+mn-lt"/>
                <a:cs typeface="+mn-lt"/>
              </a:rPr>
              <a:t>.</a:t>
            </a:r>
            <a:r>
              <a:rPr lang="en-US" sz="2600">
                <a:ea typeface="+mn-lt"/>
                <a:cs typeface="+mn-lt"/>
              </a:rPr>
              <a:t> </a:t>
            </a:r>
            <a:endParaRPr lang="en-US">
              <a:ea typeface="+mn-lt"/>
              <a:cs typeface="+mn-lt"/>
            </a:endParaRP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sq-AL" sz="2600" noProof="0">
              <a:ea typeface="Calibri"/>
              <a:cs typeface="Calibri"/>
            </a:endParaRPr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AC91FDA7-3122-B91A-6581-9E1CAF942B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4ED11D9-B327-D169-9B9E-3EF89113EA87}"/>
              </a:ext>
            </a:extLst>
          </p:cNvPr>
          <p:cNvGrpSpPr/>
          <p:nvPr/>
        </p:nvGrpSpPr>
        <p:grpSpPr>
          <a:xfrm>
            <a:off x="9507471" y="1477160"/>
            <a:ext cx="8168633" cy="4182864"/>
            <a:chOff x="1039069" y="2134310"/>
            <a:chExt cx="7951282" cy="390557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A92BFF0-A28B-AA03-E4E9-DD46A1EAA9EE}"/>
                </a:ext>
              </a:extLst>
            </p:cNvPr>
            <p:cNvSpPr/>
            <p:nvPr/>
          </p:nvSpPr>
          <p:spPr>
            <a:xfrm>
              <a:off x="1039069" y="2134310"/>
              <a:ext cx="7951282" cy="39055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600" noProof="0">
                <a:solidFill>
                  <a:schemeClr val="tx1"/>
                </a:solidFill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600">
                <a:solidFill>
                  <a:schemeClr val="tx1"/>
                </a:solidFill>
              </a:endParaRPr>
            </a:p>
            <a:p>
              <a:pPr marL="571500" indent="-400050" algn="just">
                <a:buFont typeface="Arial" panose="020B0604020202020204" pitchFamily="34" charset="0"/>
                <a:buChar char="•"/>
              </a:pPr>
              <a:endParaRPr lang="en-US" noProof="0">
                <a:solidFill>
                  <a:schemeClr val="tx1"/>
                </a:solidFill>
              </a:endParaRPr>
            </a:p>
            <a:p>
              <a:pPr marL="571500" indent="-40005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Expand protection coverage for employees in 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Malaysia.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q-AL" sz="2600" noProof="0">
                <a:solidFill>
                  <a:schemeClr val="tx1"/>
                </a:solidFill>
                <a:ea typeface="Calibri"/>
                <a:cs typeface="Calibri"/>
              </a:endParaRPr>
            </a:p>
            <a:p>
              <a:pPr marL="571500" indent="-40005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Reduce rejection of non-employment injury claims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q-AL">
                <a:solidFill>
                  <a:schemeClr val="tx1"/>
                </a:solidFill>
              </a:endParaRPr>
            </a:p>
            <a:p>
              <a:pPr marL="571500" indent="-40005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Provide financial support to employees and their families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q-AL"/>
            </a:p>
            <a:p>
              <a:pPr marL="571500" indent="-400050" algn="just"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Strengthen the nation's social safety net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endParaRPr lang="en-US">
                <a:solidFill>
                  <a:schemeClr val="tx1"/>
                </a:solidFill>
                <a:ea typeface="Calibri"/>
                <a:cs typeface="Calibri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sq-AL" noProof="0">
                <a:solidFill>
                  <a:schemeClr val="tx1"/>
                </a:solidFill>
                <a:ea typeface="Calibri"/>
                <a:cs typeface="Calibri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0450F2E-DFDA-A777-D075-59B9276CBB79}"/>
                </a:ext>
              </a:extLst>
            </p:cNvPr>
            <p:cNvSpPr/>
            <p:nvPr/>
          </p:nvSpPr>
          <p:spPr>
            <a:xfrm>
              <a:off x="1253490" y="2316480"/>
              <a:ext cx="7501489" cy="3462655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q-AL" noProof="0"/>
            </a:p>
          </p:txBody>
        </p:sp>
        <p:sp>
          <p:nvSpPr>
            <p:cNvPr id="7" name="Scroll: Horizontal 6">
              <a:extLst>
                <a:ext uri="{FF2B5EF4-FFF2-40B4-BE49-F238E27FC236}">
                  <a16:creationId xmlns:a16="http://schemas.microsoft.com/office/drawing/2014/main" id="{095BAF1A-E268-9D1A-0B4A-5D8C4A8CB2CE}"/>
                </a:ext>
              </a:extLst>
            </p:cNvPr>
            <p:cNvSpPr/>
            <p:nvPr/>
          </p:nvSpPr>
          <p:spPr>
            <a:xfrm>
              <a:off x="1039882" y="2219414"/>
              <a:ext cx="7658804" cy="929640"/>
            </a:xfrm>
            <a:prstGeom prst="horizontalScroll">
              <a:avLst/>
            </a:prstGeom>
            <a:solidFill>
              <a:srgbClr val="52CAB8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2600" b="1">
                  <a:solidFill>
                    <a:schemeClr val="bg1"/>
                  </a:solidFill>
                  <a:ea typeface="+mn-lt"/>
                  <a:cs typeface="+mn-lt"/>
                </a:rPr>
                <a:t>Policy Objectives</a:t>
              </a:r>
              <a:endParaRPr lang="en-US"/>
            </a:p>
          </p:txBody>
        </p:sp>
      </p:grp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1FB7CF3C-4A08-97DA-00EA-A1C96089CE44}"/>
              </a:ext>
            </a:extLst>
          </p:cNvPr>
          <p:cNvSpPr/>
          <p:nvPr/>
        </p:nvSpPr>
        <p:spPr>
          <a:xfrm>
            <a:off x="591862" y="6532301"/>
            <a:ext cx="7994925" cy="899160"/>
          </a:xfrm>
          <a:prstGeom prst="horizontalScroll">
            <a:avLst/>
          </a:prstGeom>
          <a:solidFill>
            <a:srgbClr val="3981C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q-AL" sz="2600" b="1">
                <a:solidFill>
                  <a:schemeClr val="bg1"/>
                </a:solidFill>
                <a:ea typeface="+mn-lt"/>
                <a:cs typeface="+mn-lt"/>
              </a:rPr>
              <a:t>LINDUNG 24 Jam Principles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6D465-2078-C684-4F30-0A939975CD23}"/>
              </a:ext>
            </a:extLst>
          </p:cNvPr>
          <p:cNvSpPr txBox="1"/>
          <p:nvPr/>
        </p:nvSpPr>
        <p:spPr>
          <a:xfrm>
            <a:off x="623537" y="7537681"/>
            <a:ext cx="8214574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>
                <a:ea typeface="+mn-lt"/>
                <a:cs typeface="+mn-lt"/>
              </a:rPr>
              <a:t>Provides employees with 24-hour protection. </a:t>
            </a:r>
            <a:endParaRPr lang="sq-AL" sz="2600"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>
                <a:ea typeface="+mn-lt"/>
                <a:cs typeface="+mn-lt"/>
              </a:rPr>
              <a:t>Protects employees against the risk of accidents occurring outside the course of employment. </a:t>
            </a:r>
            <a:endParaRPr lang="sq-AL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>
                <a:ea typeface="+mn-lt"/>
                <a:cs typeface="+mn-lt"/>
              </a:rPr>
              <a:t>Reduces financial burden resulting from accidents. </a:t>
            </a:r>
            <a:endParaRPr lang="sq-AL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>
                <a:ea typeface="+mn-lt"/>
                <a:cs typeface="+mn-lt"/>
              </a:rPr>
              <a:t>Strengthens the national social security system.</a:t>
            </a:r>
            <a:endParaRPr lang="en-US"/>
          </a:p>
        </p:txBody>
      </p:sp>
      <p:pic>
        <p:nvPicPr>
          <p:cNvPr id="17" name="Picture 16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7ADF4FA3-3927-A492-1BB8-D50AEF8C5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A1530D-E871-5525-711B-FD1390B08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/>
              <a:t>Ver. 1.0/SKBBK/JUN26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AB35868-9CB1-0742-080E-397F0E1A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A4B6-7C2E-458A-8C67-86F5C28B734E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5594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AB12F-F7F9-7772-B791-31339487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en mesh&#10;&#10;AI-generated content may be incorrect.">
            <a:extLst>
              <a:ext uri="{FF2B5EF4-FFF2-40B4-BE49-F238E27FC236}">
                <a16:creationId xmlns:a16="http://schemas.microsoft.com/office/drawing/2014/main" id="{CD647D72-96D1-75A5-3AFB-E5740E70CC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35364" y="8829607"/>
            <a:ext cx="18288000" cy="25298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F7EF0A-68B1-673F-588E-A1C43490F092}"/>
              </a:ext>
            </a:extLst>
          </p:cNvPr>
          <p:cNvSpPr/>
          <p:nvPr/>
        </p:nvSpPr>
        <p:spPr>
          <a:xfrm>
            <a:off x="914401" y="611824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16954-05D4-F919-BED1-8A4C6E582E86}"/>
              </a:ext>
            </a:extLst>
          </p:cNvPr>
          <p:cNvSpPr txBox="1"/>
          <p:nvPr/>
        </p:nvSpPr>
        <p:spPr>
          <a:xfrm>
            <a:off x="1252916" y="476914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</a:rPr>
              <a:t>RATIONALE</a:t>
            </a:r>
            <a:endParaRPr lang="sq-AL" sz="4400">
              <a:solidFill>
                <a:srgbClr val="007DC5"/>
              </a:solidFill>
            </a:endParaRPr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 sz="3600">
              <a:latin typeface="Montserra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E1E97C-3694-52A0-3B69-DD405F83F8ED}"/>
              </a:ext>
            </a:extLst>
          </p:cNvPr>
          <p:cNvSpPr/>
          <p:nvPr/>
        </p:nvSpPr>
        <p:spPr>
          <a:xfrm>
            <a:off x="7974402" y="7818638"/>
            <a:ext cx="2009775" cy="581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4BE89BFD-ED65-3F83-097E-BF49651A80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65DED0-A78A-E754-7EDD-FA6B8A1ACA1A}"/>
              </a:ext>
            </a:extLst>
          </p:cNvPr>
          <p:cNvSpPr txBox="1"/>
          <p:nvPr/>
        </p:nvSpPr>
        <p:spPr>
          <a:xfrm>
            <a:off x="936096" y="2217455"/>
            <a:ext cx="5942271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Work Sans"/>
              </a:rPr>
              <a:t>638,060 </a:t>
            </a:r>
            <a:r>
              <a:rPr lang="en-US" sz="3200">
                <a:latin typeface="Work Sans"/>
              </a:rPr>
              <a:t>accident cases reported. </a:t>
            </a:r>
            <a:r>
              <a:rPr lang="en-US" sz="3200" b="1">
                <a:latin typeface="Work Sans"/>
              </a:rPr>
              <a:t>6,464 </a:t>
            </a:r>
            <a:r>
              <a:rPr lang="en-US" sz="3200">
                <a:latin typeface="Work Sans"/>
              </a:rPr>
              <a:t>fatalities recorded.</a:t>
            </a:r>
          </a:p>
          <a:p>
            <a:endParaRPr lang="en-US" sz="3200" b="1">
              <a:latin typeface="Work Sans" pitchFamily="2" charset="0"/>
            </a:endParaRPr>
          </a:p>
          <a:p>
            <a:r>
              <a:rPr lang="en-US" b="1">
                <a:latin typeface="Work Sans" pitchFamily="2" charset="0"/>
              </a:rPr>
              <a:t>Source: Royal Malaysia Police, 2024</a:t>
            </a:r>
          </a:p>
        </p:txBody>
      </p:sp>
      <p:pic>
        <p:nvPicPr>
          <p:cNvPr id="16" name="Picture 2" descr="PDRM umum pertukaran tiga pegawai kanan - TVS">
            <a:extLst>
              <a:ext uri="{FF2B5EF4-FFF2-40B4-BE49-F238E27FC236}">
                <a16:creationId xmlns:a16="http://schemas.microsoft.com/office/drawing/2014/main" id="{9E3CCC5E-E507-C2A1-63EE-0C43147FC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r="19829"/>
          <a:stretch>
            <a:fillRect/>
          </a:stretch>
        </p:blipFill>
        <p:spPr bwMode="auto">
          <a:xfrm>
            <a:off x="7547216" y="2824337"/>
            <a:ext cx="1432073" cy="13234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4F06CD-3FFD-8274-C64D-0B7CDF6A5DCC}"/>
              </a:ext>
            </a:extLst>
          </p:cNvPr>
          <p:cNvSpPr txBox="1"/>
          <p:nvPr/>
        </p:nvSpPr>
        <p:spPr>
          <a:xfrm>
            <a:off x="3145404" y="5413263"/>
            <a:ext cx="6470033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90195" indent="-290195" algn="just">
              <a:buFont typeface="Arial" panose="020B0604020202020204" pitchFamily="34" charset="0"/>
              <a:buChar char="•"/>
            </a:pPr>
            <a:r>
              <a:rPr lang="en-US" sz="3200" b="1">
                <a:latin typeface="Work Sans"/>
              </a:rPr>
              <a:t>80,452 </a:t>
            </a:r>
            <a:r>
              <a:rPr lang="en-US" sz="3200">
                <a:latin typeface="Work Sans"/>
              </a:rPr>
              <a:t>accident cases reported, </a:t>
            </a:r>
            <a:r>
              <a:rPr lang="en-US" sz="3200" b="1">
                <a:latin typeface="Work Sans"/>
              </a:rPr>
              <a:t>1,045 </a:t>
            </a:r>
            <a:r>
              <a:rPr lang="en-US" sz="3200">
                <a:latin typeface="Work Sans"/>
              </a:rPr>
              <a:t>fatalities recorded. </a:t>
            </a:r>
            <a:endParaRPr lang="en-US">
              <a:latin typeface="Work Sans"/>
            </a:endParaRPr>
          </a:p>
          <a:p>
            <a:pPr marL="290195" indent="-290195" algn="just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chemeClr val="accent6"/>
                </a:solidFill>
                <a:latin typeface="Work Sans" pitchFamily="2" charset="0"/>
              </a:rPr>
              <a:t>27,172</a:t>
            </a:r>
            <a:r>
              <a:rPr lang="en-US" sz="3200" b="1">
                <a:latin typeface="Work Sans" pitchFamily="2" charset="0"/>
              </a:rPr>
              <a:t> </a:t>
            </a:r>
            <a:r>
              <a:rPr lang="en-US" sz="3200">
                <a:latin typeface="Work Sans" pitchFamily="2" charset="0"/>
              </a:rPr>
              <a:t>cases and </a:t>
            </a:r>
            <a:r>
              <a:rPr lang="en-US" sz="3200" b="1">
                <a:solidFill>
                  <a:schemeClr val="accent6"/>
                </a:solidFill>
                <a:latin typeface="Work Sans" pitchFamily="2" charset="0"/>
              </a:rPr>
              <a:t>112</a:t>
            </a:r>
            <a:r>
              <a:rPr lang="en-US" sz="3200" b="1">
                <a:latin typeface="Work Sans" pitchFamily="2" charset="0"/>
              </a:rPr>
              <a:t> </a:t>
            </a:r>
            <a:r>
              <a:rPr lang="en-US" sz="3200">
                <a:latin typeface="Work Sans" pitchFamily="2" charset="0"/>
              </a:rPr>
              <a:t>fatalities have been classified as </a:t>
            </a:r>
            <a:r>
              <a:rPr lang="en-US" sz="3200" b="1">
                <a:solidFill>
                  <a:schemeClr val="accent6"/>
                </a:solidFill>
                <a:latin typeface="Work Sans" pitchFamily="2" charset="0"/>
              </a:rPr>
              <a:t>non-employment injury </a:t>
            </a:r>
            <a:r>
              <a:rPr lang="en-US" sz="3200">
                <a:latin typeface="Work Sans" pitchFamily="2" charset="0"/>
              </a:rPr>
              <a:t>since </a:t>
            </a:r>
            <a:r>
              <a:rPr lang="en-US" sz="3200" b="1">
                <a:latin typeface="Work Sans" pitchFamily="2" charset="0"/>
              </a:rPr>
              <a:t>2018.</a:t>
            </a:r>
          </a:p>
          <a:p>
            <a:pPr algn="r"/>
            <a:r>
              <a:rPr lang="en-US" b="1">
                <a:latin typeface="Work Sans" pitchFamily="2" charset="0"/>
              </a:rPr>
              <a:t>Source: PERKESO, 2024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B726457-08C2-CF4B-90E2-DD200C22FAF5}"/>
              </a:ext>
            </a:extLst>
          </p:cNvPr>
          <p:cNvCxnSpPr>
            <a:cxnSpLocks/>
          </p:cNvCxnSpPr>
          <p:nvPr/>
        </p:nvCxnSpPr>
        <p:spPr>
          <a:xfrm flipH="1">
            <a:off x="951261" y="5126888"/>
            <a:ext cx="790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group of logos with text&#10;&#10;Description automatically generated">
            <a:extLst>
              <a:ext uri="{FF2B5EF4-FFF2-40B4-BE49-F238E27FC236}">
                <a16:creationId xmlns:a16="http://schemas.microsoft.com/office/drawing/2014/main" id="{09F68C90-81E8-55A4-2BB1-D882A057C9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3525" t="25090" r="11090"/>
          <a:stretch>
            <a:fillRect/>
          </a:stretch>
        </p:blipFill>
        <p:spPr>
          <a:xfrm>
            <a:off x="834576" y="5819027"/>
            <a:ext cx="2118476" cy="288932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41CBA3-43DF-8C10-3505-9388A9FAEB06}"/>
              </a:ext>
            </a:extLst>
          </p:cNvPr>
          <p:cNvCxnSpPr>
            <a:cxnSpLocks/>
          </p:cNvCxnSpPr>
          <p:nvPr/>
        </p:nvCxnSpPr>
        <p:spPr>
          <a:xfrm flipH="1">
            <a:off x="10000142" y="2014183"/>
            <a:ext cx="4124" cy="6529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20B9989-B68F-E196-25AE-09723A0EDB80}"/>
              </a:ext>
            </a:extLst>
          </p:cNvPr>
          <p:cNvSpPr txBox="1"/>
          <p:nvPr/>
        </p:nvSpPr>
        <p:spPr>
          <a:xfrm>
            <a:off x="10121909" y="3256469"/>
            <a:ext cx="7444620" cy="35702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Work Sans" pitchFamily="2" charset="0"/>
                <a:cs typeface="Arial Bold"/>
              </a:rPr>
              <a:t>Only </a:t>
            </a:r>
            <a:r>
              <a:rPr lang="en-US" sz="4800" b="1">
                <a:solidFill>
                  <a:schemeClr val="accent6"/>
                </a:solidFill>
                <a:latin typeface="Work Sans" pitchFamily="2" charset="0"/>
                <a:cs typeface="Arial Bold"/>
              </a:rPr>
              <a:t>42%</a:t>
            </a:r>
            <a:endParaRPr lang="en-US" sz="3200" b="1">
              <a:solidFill>
                <a:schemeClr val="accent6"/>
              </a:solidFill>
              <a:latin typeface="Work Sans" pitchFamily="2" charset="0"/>
              <a:cs typeface="Arial Bold"/>
            </a:endParaRPr>
          </a:p>
          <a:p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of the nation’s working population has personal accident insurance or takaful coverage</a:t>
            </a:r>
            <a:endParaRPr lang="en-US" sz="3200">
              <a:solidFill>
                <a:schemeClr val="tx1">
                  <a:lumMod val="85000"/>
                  <a:lumOff val="15000"/>
                </a:schemeClr>
              </a:solidFill>
              <a:latin typeface="Work Sans" pitchFamily="2" charset="0"/>
              <a:ea typeface="Arial Bold"/>
              <a:cs typeface="Arial Bold"/>
            </a:endParaRPr>
          </a:p>
          <a:p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r>
              <a:rPr lang="en-US" b="1">
                <a:solidFill>
                  <a:schemeClr val="tx1">
                    <a:lumMod val="85000"/>
                    <a:lumOff val="15000"/>
                  </a:schemeClr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Source: </a:t>
            </a:r>
            <a:r>
              <a:rPr lang="en-US" b="1">
                <a:solidFill>
                  <a:srgbClr val="000000"/>
                </a:solidFill>
                <a:latin typeface="Work Sans" pitchFamily="2" charset="0"/>
                <a:ea typeface="Arial Italics"/>
                <a:cs typeface="Arial Italics"/>
                <a:sym typeface="Arial Italics"/>
              </a:rPr>
              <a:t>BNM Financial Sector Blueprint 2022-2026</a:t>
            </a:r>
            <a:endParaRPr lang="en-US" b="1">
              <a:solidFill>
                <a:schemeClr val="tx1">
                  <a:lumMod val="85000"/>
                  <a:lumOff val="15000"/>
                </a:schemeClr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</p:txBody>
      </p:sp>
      <p:pic>
        <p:nvPicPr>
          <p:cNvPr id="31" name="Picture 4" descr="BANK NEGARA GUIDELINES ON RESPONSIBLE FINANCE- THE IMPACT | Stay tuned">
            <a:extLst>
              <a:ext uri="{FF2B5EF4-FFF2-40B4-BE49-F238E27FC236}">
                <a16:creationId xmlns:a16="http://schemas.microsoft.com/office/drawing/2014/main" id="{ED8D182F-009B-4C0C-EF2A-1FD9A8A6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176" y="2264109"/>
            <a:ext cx="1273480" cy="150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9FA3724E-56A6-F910-70A1-6DD1CE838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83542" y="-67897"/>
            <a:ext cx="3145975" cy="144208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73932-2397-0148-38C2-AA556BC2F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007DC5"/>
                </a:solidFill>
                <a:latin typeface="Work Sans Medium" pitchFamily="2" charset="77"/>
              </a:rPr>
              <a:t>Ver. 1.0/SKBBK/JUN26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3AEAC-DC87-577C-B806-8EE3BC369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58E86C9-7581-F248-B32D-1E042C0BB0E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62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413A-09D6-FBAA-0E6C-62E447AAE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4187C4-F5D9-3A9E-1892-EA8BEC06FC19}"/>
              </a:ext>
            </a:extLst>
          </p:cNvPr>
          <p:cNvSpPr/>
          <p:nvPr/>
        </p:nvSpPr>
        <p:spPr>
          <a:xfrm>
            <a:off x="914401" y="511808"/>
            <a:ext cx="155986" cy="105552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95195A-7E6F-8FB7-FEB1-D3936AE28807}"/>
              </a:ext>
            </a:extLst>
          </p:cNvPr>
          <p:cNvSpPr txBox="1"/>
          <p:nvPr/>
        </p:nvSpPr>
        <p:spPr>
          <a:xfrm>
            <a:off x="1252916" y="376898"/>
            <a:ext cx="1596469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PROTECTION &amp; COVERAGE</a:t>
            </a:r>
            <a:endParaRPr lang="en-US"/>
          </a:p>
          <a:p>
            <a:r>
              <a:rPr lang="fi-FI" sz="3600" b="1">
                <a:solidFill>
                  <a:srgbClr val="007DC5"/>
                </a:solidFill>
                <a:latin typeface="Montserrat"/>
                <a:ea typeface="+mn-lt"/>
                <a:cs typeface="+mn-lt"/>
              </a:rPr>
              <a:t>LINDUNG 24 Jam Scheme</a:t>
            </a:r>
            <a:endParaRPr lang="fi-FI">
              <a:latin typeface="Montserrat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8378E6D-51CE-399E-275E-01641B17C7D2}"/>
              </a:ext>
            </a:extLst>
          </p:cNvPr>
          <p:cNvCxnSpPr>
            <a:cxnSpLocks/>
          </p:cNvCxnSpPr>
          <p:nvPr/>
        </p:nvCxnSpPr>
        <p:spPr>
          <a:xfrm flipV="1">
            <a:off x="9235265" y="2287902"/>
            <a:ext cx="0" cy="745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green text&#10;&#10;AI-generated content may be incorrect.">
            <a:extLst>
              <a:ext uri="{FF2B5EF4-FFF2-40B4-BE49-F238E27FC236}">
                <a16:creationId xmlns:a16="http://schemas.microsoft.com/office/drawing/2014/main" id="{01F04189-2101-D414-200C-ADC6A4D1BF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0" t="23098" r="10306" b="16947"/>
          <a:stretch>
            <a:fillRect/>
          </a:stretch>
        </p:blipFill>
        <p:spPr>
          <a:xfrm>
            <a:off x="13686970" y="476490"/>
            <a:ext cx="1799771" cy="76115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6B3D157-C7E5-685E-F114-F92BD32C1B4D}"/>
              </a:ext>
            </a:extLst>
          </p:cNvPr>
          <p:cNvGrpSpPr/>
          <p:nvPr/>
        </p:nvGrpSpPr>
        <p:grpSpPr>
          <a:xfrm>
            <a:off x="352512" y="1892484"/>
            <a:ext cx="8440758" cy="8093522"/>
            <a:chOff x="1056897" y="2145029"/>
            <a:chExt cx="7679433" cy="809352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3C28E1E-75E5-472D-4506-15941B7AE4D7}"/>
                </a:ext>
              </a:extLst>
            </p:cNvPr>
            <p:cNvSpPr/>
            <p:nvPr/>
          </p:nvSpPr>
          <p:spPr>
            <a:xfrm>
              <a:off x="1066800" y="2145029"/>
              <a:ext cx="7669530" cy="809352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just">
                <a:spcAft>
                  <a:spcPts val="1000"/>
                </a:spcAft>
              </a:pPr>
              <a:endParaRPr lang="en-US" sz="2600" noProof="0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514350" indent="-514350" algn="just">
                <a:buAutoNum type="arabicPeriod"/>
              </a:pPr>
              <a:endParaRPr lang="en-US" sz="2600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514350" indent="-514350" algn="just">
                <a:buAutoNum type="arabicPeriod"/>
              </a:pPr>
              <a:endParaRPr lang="en-US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514350" indent="-514350" algn="just">
                <a:spcAft>
                  <a:spcPts val="600"/>
                </a:spcAft>
                <a:buAutoNum type="arabicPeriod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Accidents that do not arise out of and in the course of employment and are not directly related to the employees’ work. </a:t>
              </a:r>
              <a:endParaRPr lang="sq-AL" sz="2600" noProof="0">
                <a:solidFill>
                  <a:schemeClr val="tx1"/>
                </a:solidFill>
                <a:ea typeface="Calibri"/>
                <a:cs typeface="Calibri"/>
              </a:endParaRPr>
            </a:p>
            <a:p>
              <a:pPr marL="514350" indent="-514350" algn="just">
                <a:spcAft>
                  <a:spcPts val="1000"/>
                </a:spcAft>
                <a:buAutoNum type="arabicPeriod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Calibri"/>
                </a:rPr>
                <a:t>Accidents occurring within Malaysia outside working hours, including commuting accidents that are not related to employment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v-SE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514350" indent="-514350" algn="just">
                <a:spcAft>
                  <a:spcPts val="1000"/>
                </a:spcAft>
                <a:buAutoNum type="arabicPeriod"/>
              </a:pP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Provides 24-hour protection to all eligible employees throughout their period of employment</a:t>
              </a:r>
              <a:r>
                <a:rPr lang="en-US" sz="2600" noProof="0">
                  <a:solidFill>
                    <a:schemeClr val="tx1"/>
                  </a:solidFill>
                  <a:ea typeface="+mn-lt"/>
                  <a:cs typeface="+mn-lt"/>
                </a:rPr>
                <a:t>.</a:t>
              </a:r>
              <a:r>
                <a:rPr lang="en-US" sz="2600">
                  <a:solidFill>
                    <a:schemeClr val="tx1"/>
                  </a:solidFill>
                  <a:ea typeface="+mn-lt"/>
                  <a:cs typeface="+mn-lt"/>
                </a:rPr>
                <a:t> </a:t>
              </a:r>
              <a:endParaRPr lang="sv-SE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F667351-B6E5-8BE0-AC35-B02C8E418B7E}"/>
                </a:ext>
              </a:extLst>
            </p:cNvPr>
            <p:cNvSpPr/>
            <p:nvPr/>
          </p:nvSpPr>
          <p:spPr>
            <a:xfrm>
              <a:off x="1253490" y="2316479"/>
              <a:ext cx="7273290" cy="7702336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croll: Horizontal 6">
              <a:extLst>
                <a:ext uri="{FF2B5EF4-FFF2-40B4-BE49-F238E27FC236}">
                  <a16:creationId xmlns:a16="http://schemas.microsoft.com/office/drawing/2014/main" id="{A11FCEBE-36AD-9D09-1274-02560128F031}"/>
                </a:ext>
              </a:extLst>
            </p:cNvPr>
            <p:cNvSpPr/>
            <p:nvPr/>
          </p:nvSpPr>
          <p:spPr>
            <a:xfrm>
              <a:off x="1056897" y="2677151"/>
              <a:ext cx="7672669" cy="899160"/>
            </a:xfrm>
            <a:prstGeom prst="horizontalScroll">
              <a:avLst/>
            </a:prstGeom>
            <a:solidFill>
              <a:srgbClr val="3981C5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2800" b="1">
                  <a:solidFill>
                    <a:schemeClr val="bg1"/>
                  </a:solidFill>
                </a:rPr>
                <a:t>Protections</a:t>
              </a:r>
              <a:endParaRPr lang="en-US" sz="2800" b="1">
                <a:solidFill>
                  <a:schemeClr val="bg1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39AC3E-9DD3-187F-3E5D-7A6E9B7B87A5}"/>
              </a:ext>
            </a:extLst>
          </p:cNvPr>
          <p:cNvGrpSpPr/>
          <p:nvPr/>
        </p:nvGrpSpPr>
        <p:grpSpPr>
          <a:xfrm>
            <a:off x="9616300" y="1894922"/>
            <a:ext cx="8490378" cy="4365982"/>
            <a:chOff x="1066800" y="2145030"/>
            <a:chExt cx="7724576" cy="436598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129A2C7-5916-F852-A319-C69C8BEEBEE8}"/>
                </a:ext>
              </a:extLst>
            </p:cNvPr>
            <p:cNvSpPr/>
            <p:nvPr/>
          </p:nvSpPr>
          <p:spPr>
            <a:xfrm>
              <a:off x="1066800" y="2145030"/>
              <a:ext cx="7669530" cy="43659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>
                <a:spcAft>
                  <a:spcPts val="600"/>
                </a:spcAft>
              </a:pPr>
              <a:endParaRPr lang="en-US" sz="2600" noProof="0">
                <a:solidFill>
                  <a:schemeClr val="tx1"/>
                </a:solidFill>
              </a:endParaRPr>
            </a:p>
            <a:p>
              <a:pPr>
                <a:spcAft>
                  <a:spcPts val="600"/>
                </a:spcAft>
              </a:pPr>
              <a:endParaRPr lang="en-US" sz="2600">
                <a:solidFill>
                  <a:schemeClr val="tx1"/>
                </a:solidFill>
              </a:endParaRPr>
            </a:p>
            <a:p>
              <a:pPr>
                <a:spcAft>
                  <a:spcPts val="600"/>
                </a:spcAft>
              </a:pPr>
              <a:endParaRPr lang="en-US" sz="2600" noProof="0">
                <a:solidFill>
                  <a:schemeClr val="tx1"/>
                </a:solidFill>
              </a:endParaRPr>
            </a:p>
            <a:p>
              <a:r>
                <a:rPr lang="sq-AL" sz="2600" b="1">
                  <a:solidFill>
                    <a:schemeClr val="tx1"/>
                  </a:solidFill>
                  <a:ea typeface="+mn-lt"/>
                  <a:cs typeface="+mn-lt"/>
                </a:rPr>
                <a:t>Employees covered under Act </a:t>
              </a:r>
              <a:r>
                <a:rPr lang="sq-AL" sz="2600" b="1" noProof="0">
                  <a:solidFill>
                    <a:schemeClr val="tx1"/>
                  </a:solidFill>
                  <a:ea typeface="+mn-lt"/>
                  <a:cs typeface="+mn-lt"/>
                </a:rPr>
                <a:t>4 </a:t>
              </a:r>
              <a:r>
                <a:rPr lang="sq-AL" sz="2600" b="1">
                  <a:solidFill>
                    <a:schemeClr val="tx1"/>
                  </a:solidFill>
                  <a:ea typeface="+mn-lt"/>
                  <a:cs typeface="+mn-lt"/>
                </a:rPr>
                <a:t>include</a:t>
              </a:r>
              <a:r>
                <a:rPr lang="sq-AL" sz="2600" b="1" noProof="0">
                  <a:solidFill>
                    <a:schemeClr val="tx1"/>
                  </a:solidFill>
                  <a:ea typeface="+mn-lt"/>
                  <a:cs typeface="+mn-lt"/>
                </a:rPr>
                <a:t>:</a:t>
              </a:r>
              <a:endParaRPr lang="sq-AL" b="1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285750" indent="-285750">
                <a:buFont typeface="Arial"/>
                <a:buChar char="•"/>
              </a:pPr>
              <a:r>
                <a:rPr lang="sq-AL" sz="2600">
                  <a:solidFill>
                    <a:schemeClr val="tx1"/>
                  </a:solidFill>
                  <a:ea typeface="+mn-lt"/>
                  <a:cs typeface="+mn-lt"/>
                </a:rPr>
                <a:t>Local employees </a:t>
              </a:r>
              <a:endParaRPr lang="sq-AL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  <a:p>
              <a:pPr marL="285750" indent="-285750">
                <a:buFont typeface="Arial"/>
                <a:buChar char="•"/>
              </a:pPr>
              <a:r>
                <a:rPr lang="sq-AL" sz="2600">
                  <a:solidFill>
                    <a:schemeClr val="tx1"/>
                  </a:solidFill>
                  <a:ea typeface="+mn-lt"/>
                  <a:cs typeface="+mn-lt"/>
                </a:rPr>
                <a:t>Foreign employees </a:t>
              </a:r>
              <a:endParaRPr lang="sq-AL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  <a:p>
              <a:pPr marL="285750" indent="-285750">
                <a:buFont typeface="Arial"/>
                <a:buChar char="•"/>
              </a:pPr>
              <a:r>
                <a:rPr lang="sq-AL" sz="2600">
                  <a:solidFill>
                    <a:schemeClr val="tx1"/>
                  </a:solidFill>
                  <a:ea typeface="+mn-lt"/>
                  <a:cs typeface="+mn-lt"/>
                </a:rPr>
                <a:t>Employees across various employment sectors </a:t>
              </a:r>
              <a:endParaRPr lang="sq-AL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  <a:p>
              <a:r>
                <a:rPr lang="sq-AL" sz="2600" i="1">
                  <a:solidFill>
                    <a:schemeClr val="tx1"/>
                  </a:solidFill>
                  <a:ea typeface="+mn-lt"/>
                  <a:cs typeface="+mn-lt"/>
                </a:rPr>
                <a:t>Protection continues as long as the employee remains in employment.</a:t>
              </a:r>
              <a:endParaRPr lang="sq-AL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>
                <a:solidFill>
                  <a:schemeClr val="tx1"/>
                </a:solidFill>
                <a:ea typeface="Calibri"/>
                <a:cs typeface="Calibri"/>
              </a:endParaRPr>
            </a:p>
            <a:p>
              <a:endParaRPr lang="en-US" sz="2800">
                <a:solidFill>
                  <a:schemeClr val="tx1"/>
                </a:solidFill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65B350A-A60C-DFEF-D898-D04A2D73DEE5}"/>
                </a:ext>
              </a:extLst>
            </p:cNvPr>
            <p:cNvSpPr/>
            <p:nvPr/>
          </p:nvSpPr>
          <p:spPr>
            <a:xfrm>
              <a:off x="1253490" y="2316479"/>
              <a:ext cx="7273290" cy="3980221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q-AL" noProof="0"/>
            </a:p>
          </p:txBody>
        </p:sp>
        <p:sp>
          <p:nvSpPr>
            <p:cNvPr id="12" name="Scroll: Horizontal 11">
              <a:extLst>
                <a:ext uri="{FF2B5EF4-FFF2-40B4-BE49-F238E27FC236}">
                  <a16:creationId xmlns:a16="http://schemas.microsoft.com/office/drawing/2014/main" id="{96A1D156-2F4E-6FF1-49E7-E3AAB0F8EDD8}"/>
                </a:ext>
              </a:extLst>
            </p:cNvPr>
            <p:cNvSpPr/>
            <p:nvPr/>
          </p:nvSpPr>
          <p:spPr>
            <a:xfrm>
              <a:off x="1066800" y="2541107"/>
              <a:ext cx="7724576" cy="939409"/>
            </a:xfrm>
            <a:prstGeom prst="horizontalScroll">
              <a:avLst/>
            </a:prstGeom>
            <a:solidFill>
              <a:srgbClr val="92D05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sq-AL" sz="2800" b="1">
                  <a:solidFill>
                    <a:schemeClr val="bg1"/>
                  </a:solidFill>
                </a:rPr>
                <a:t>LINDUNG 24 Jam Coverage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 descr="A group of people wearing hard hats and gloves&#10;&#10;AI-generated content may be incorrect.">
            <a:extLst>
              <a:ext uri="{FF2B5EF4-FFF2-40B4-BE49-F238E27FC236}">
                <a16:creationId xmlns:a16="http://schemas.microsoft.com/office/drawing/2014/main" id="{4F274CD1-2178-821F-BFC1-60B1347C4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8144" y="4855283"/>
            <a:ext cx="7959268" cy="57291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BA6105-32D3-17EC-39DB-9E3D0AABBDD5}"/>
              </a:ext>
            </a:extLst>
          </p:cNvPr>
          <p:cNvSpPr txBox="1"/>
          <p:nvPr/>
        </p:nvSpPr>
        <p:spPr>
          <a:xfrm>
            <a:off x="757225" y="7058022"/>
            <a:ext cx="7709806" cy="30110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2600" b="1">
                <a:ea typeface="Calibri"/>
                <a:cs typeface="Calibri"/>
              </a:rPr>
              <a:t>Examples of Covered Incidents:</a:t>
            </a:r>
            <a:endParaRPr lang="en-US" sz="2600">
              <a:ea typeface="Calibri"/>
              <a:cs typeface="Calibri"/>
            </a:endParaRPr>
          </a:p>
          <a:p>
            <a:pPr marL="457200" indent="-457200" algn="just">
              <a:spcAft>
                <a:spcPts val="1000"/>
              </a:spcAft>
              <a:buFont typeface="Arial"/>
              <a:buChar char="•"/>
            </a:pPr>
            <a:r>
              <a:rPr lang="en-US" sz="2600">
                <a:ea typeface="Calibri"/>
                <a:cs typeface="Calibri"/>
              </a:rPr>
              <a:t>Accidents at home </a:t>
            </a:r>
          </a:p>
          <a:p>
            <a:pPr marL="457200" indent="-457200" algn="just">
              <a:spcAft>
                <a:spcPts val="1000"/>
              </a:spcAft>
              <a:buFont typeface="Arial"/>
              <a:buChar char="•"/>
            </a:pPr>
            <a:r>
              <a:rPr lang="en-US" sz="2600">
                <a:ea typeface="Calibri"/>
                <a:cs typeface="Calibri"/>
              </a:rPr>
              <a:t>Road accidents outside work-related travel </a:t>
            </a:r>
          </a:p>
          <a:p>
            <a:pPr marL="457200" indent="-457200" algn="just">
              <a:spcAft>
                <a:spcPts val="1000"/>
              </a:spcAft>
              <a:buFont typeface="Arial"/>
              <a:buChar char="•"/>
            </a:pPr>
            <a:r>
              <a:rPr lang="en-US" sz="2600">
                <a:ea typeface="Calibri"/>
                <a:cs typeface="Calibri"/>
              </a:rPr>
              <a:t>Injuries sustained during personal activities </a:t>
            </a:r>
          </a:p>
          <a:p>
            <a:pPr marL="457200" indent="-457200" algn="just">
              <a:spcAft>
                <a:spcPts val="1000"/>
              </a:spcAft>
              <a:buFont typeface="Arial"/>
              <a:buChar char="•"/>
            </a:pPr>
            <a:r>
              <a:rPr lang="en-US" sz="2600">
                <a:ea typeface="Calibri"/>
                <a:cs typeface="Calibri"/>
              </a:rPr>
              <a:t>Other incidents unrelated to employment</a:t>
            </a:r>
          </a:p>
          <a:p>
            <a:pPr algn="l"/>
            <a:endParaRPr lang="en-US">
              <a:ea typeface="Calibri"/>
              <a:cs typeface="Calibri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7331C1EC-BF44-1648-23A6-7AC66C4CC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/>
              <a:t>Ver. 1.0/SKBBK/JUN26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D15D864-12E7-93F4-7EC4-EC96BCDF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A4B6-7C2E-458A-8C67-86F5C28B734E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2136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582BC-C6FA-A39B-29C8-DA7B0EB00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C7828C44-596F-CE3E-FB76-CA74BD407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12"/>
            <a:ext cx="18288000" cy="10287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890976A-302F-2913-F37E-BBC4E0916613}"/>
              </a:ext>
            </a:extLst>
          </p:cNvPr>
          <p:cNvSpPr txBox="1">
            <a:spLocks/>
          </p:cNvSpPr>
          <p:nvPr/>
        </p:nvSpPr>
        <p:spPr>
          <a:xfrm>
            <a:off x="486834" y="3352800"/>
            <a:ext cx="17381279" cy="2978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marL="52388" algn="ctr">
              <a:lnSpc>
                <a:spcPct val="100000"/>
              </a:lnSpc>
              <a:spcBef>
                <a:spcPts val="0"/>
              </a:spcBef>
            </a:pPr>
            <a:r>
              <a:rPr lang="en-US" sz="5400">
                <a:latin typeface="Montserrat" panose="00000500000000000000" pitchFamily="2" charset="0"/>
              </a:rPr>
              <a:t>BENEFITS </a:t>
            </a:r>
          </a:p>
          <a:p>
            <a:pPr marL="52388" algn="ctr"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latin typeface="Montserrat" panose="00000500000000000000" pitchFamily="2" charset="0"/>
              </a:rPr>
              <a:t>LINDUNG 24 JAM SCHEME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714140-A939-FB5B-BF56-6D941DC740D9}"/>
              </a:ext>
            </a:extLst>
          </p:cNvPr>
          <p:cNvSpPr txBox="1">
            <a:spLocks/>
          </p:cNvSpPr>
          <p:nvPr/>
        </p:nvSpPr>
        <p:spPr>
          <a:xfrm>
            <a:off x="486833" y="6411037"/>
            <a:ext cx="17381280" cy="1580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007DC5"/>
                </a:solidFill>
                <a:latin typeface="Work Sans" pitchFamily="2" charset="77"/>
                <a:ea typeface="+mj-ea"/>
                <a:cs typeface="+mj-cs"/>
              </a:defRPr>
            </a:lvl1pPr>
          </a:lstStyle>
          <a:p>
            <a:pPr algn="ctr"/>
            <a:endParaRPr lang="en-US" sz="2400" b="0"/>
          </a:p>
        </p:txBody>
      </p:sp>
      <p:pic>
        <p:nvPicPr>
          <p:cNvPr id="3" name="Picture 2" descr="A two tigers with a shield and a logo&#10;&#10;AI-generated content may be incorrect.">
            <a:extLst>
              <a:ext uri="{FF2B5EF4-FFF2-40B4-BE49-F238E27FC236}">
                <a16:creationId xmlns:a16="http://schemas.microsoft.com/office/drawing/2014/main" id="{9C30275B-E5E2-D77C-4936-045962F90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83"/>
            <a:ext cx="6008916" cy="278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3158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1888</Words>
  <Application>Microsoft Office PowerPoint</Application>
  <PresentationFormat>Custom</PresentationFormat>
  <Paragraphs>563</Paragraphs>
  <Slides>30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2_Office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Memorandum Daripada Menteri Sumber Manusia</dc:title>
  <dc:creator>Syazwina Zurain Binti. Rohaizad</dc:creator>
  <cp:lastModifiedBy>Liyanahazwani Binti Mat Radzuan</cp:lastModifiedBy>
  <cp:revision>2</cp:revision>
  <cp:lastPrinted>2026-03-09T03:41:48Z</cp:lastPrinted>
  <dcterms:created xsi:type="dcterms:W3CDTF">2006-08-16T00:00:00Z</dcterms:created>
  <dcterms:modified xsi:type="dcterms:W3CDTF">2026-07-17T01:06:52Z</dcterms:modified>
  <dc:identifier>DAFtdn5n478</dc:identifier>
</cp:coreProperties>
</file>